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</p:sldMasterIdLst>
  <p:notesMasterIdLst>
    <p:notesMasterId r:id="rId34"/>
  </p:notesMasterIdLst>
  <p:handoutMasterIdLst>
    <p:handoutMasterId r:id="rId35"/>
  </p:handoutMasterIdLst>
  <p:sldIdLst>
    <p:sldId id="288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9" r:id="rId33"/>
  </p:sldIdLst>
  <p:sldSz cx="9144000" cy="6858000" type="screen4x3"/>
  <p:notesSz cx="9874250" cy="67976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CCECFF"/>
    <a:srgbClr val="CCFFCC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10" y="-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427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593123" y="0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MY" smtClean="0"/>
              <a:t>27/9/2018</a:t>
            </a:r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MY" smtClean="0"/>
              <a:t>ToT CPG Management of Colorectal Carcinoma</a:t>
            </a:r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593123" y="6456612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3F1365-80AA-4B60-AAA6-D1094C6FCA46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623703611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593123" y="0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MY" smtClean="0"/>
              <a:t>27/9/2018</a:t>
            </a:r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36913" y="509588"/>
            <a:ext cx="3400425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87425" y="3228896"/>
            <a:ext cx="7899400" cy="30589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MY" smtClean="0"/>
              <a:t>ToT CPG Management of Colorectal Carcinoma</a:t>
            </a:r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593123" y="6456612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E7E1BE-8B37-4DBE-A8F0-AD1D6A7C5F0E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268929608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36913" y="509588"/>
            <a:ext cx="3400425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REFERENCES:</a:t>
            </a:r>
          </a:p>
          <a:p>
            <a:endParaRPr lang="en-US" dirty="0"/>
          </a:p>
          <a:p>
            <a:r>
              <a:rPr lang="en-US" dirty="0"/>
              <a:t>83. Nelson RL, </a:t>
            </a:r>
            <a:r>
              <a:rPr lang="en-US" dirty="0" err="1"/>
              <a:t>Gladman</a:t>
            </a:r>
            <a:r>
              <a:rPr lang="en-US" dirty="0"/>
              <a:t> E, </a:t>
            </a:r>
            <a:r>
              <a:rPr lang="en-US" dirty="0" err="1"/>
              <a:t>Barbateskovic</a:t>
            </a:r>
            <a:r>
              <a:rPr lang="en-US" dirty="0"/>
              <a:t> M. Antimicrobial prophylaxis for colorectal surgery. Cochrane Database </a:t>
            </a:r>
            <a:r>
              <a:rPr lang="en-US" dirty="0" err="1"/>
              <a:t>Syst</a:t>
            </a:r>
            <a:r>
              <a:rPr lang="en-US" dirty="0"/>
              <a:t> Rev. 2014;5:CD001181.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23816A-A41B-44AA-9E02-C7D03FF559E4}" type="slidenum">
              <a:rPr lang="en-US" smtClean="0"/>
              <a:t>5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MY" smtClean="0"/>
              <a:t>27/9/2018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MY" smtClean="0"/>
              <a:t>ToT CPG Management of Colorectal Carcinoma</a:t>
            </a:r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8312419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36913" y="509588"/>
            <a:ext cx="3400425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REFERENCES:</a:t>
            </a:r>
          </a:p>
          <a:p>
            <a:endParaRPr lang="en-US" dirty="0"/>
          </a:p>
          <a:p>
            <a:r>
              <a:rPr lang="en-US" dirty="0"/>
              <a:t>90. Monson JR, Weiser MR, </a:t>
            </a:r>
            <a:r>
              <a:rPr lang="en-US" dirty="0" err="1"/>
              <a:t>Buie</a:t>
            </a:r>
            <a:r>
              <a:rPr lang="en-US" dirty="0"/>
              <a:t> WD, et al. Practice parameters for the management of rectal cancer (revised). Dis Colon Rectum. 2013;56(5):535-50.</a:t>
            </a:r>
          </a:p>
          <a:p>
            <a:endParaRPr lang="en-US" dirty="0"/>
          </a:p>
          <a:p>
            <a:r>
              <a:rPr lang="en-US" dirty="0"/>
              <a:t>91. Tan WS, Tang CL, Shi L, et al. Meta-analysis of </a:t>
            </a:r>
            <a:r>
              <a:rPr lang="en-US" dirty="0" err="1"/>
              <a:t>defunctioning</a:t>
            </a:r>
            <a:r>
              <a:rPr lang="en-US" dirty="0"/>
              <a:t> stomas in low anterior resection for rectal cancer. British Journal of Surgery. 2009;96(5):462-72. </a:t>
            </a:r>
          </a:p>
          <a:p>
            <a:endParaRPr lang="en-US" dirty="0"/>
          </a:p>
          <a:p>
            <a:r>
              <a:rPr lang="en-US" dirty="0"/>
              <a:t>92. </a:t>
            </a:r>
            <a:r>
              <a:rPr lang="en-US" dirty="0" err="1"/>
              <a:t>Constantinides</a:t>
            </a:r>
            <a:r>
              <a:rPr lang="en-US" dirty="0"/>
              <a:t> VA, </a:t>
            </a:r>
            <a:r>
              <a:rPr lang="en-US" dirty="0" err="1"/>
              <a:t>Cheetham</a:t>
            </a:r>
            <a:r>
              <a:rPr lang="en-US" dirty="0"/>
              <a:t> D, Nicholls RJ, et al. Is rectal washout effective for preventing localized recurrence after anterior resection for rectal cancer? Dis Colon Rectum. 2008;51(9):1339-44.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23816A-A41B-44AA-9E02-C7D03FF559E4}" type="slidenum">
              <a:rPr lang="en-US" smtClean="0"/>
              <a:t>14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MY" smtClean="0"/>
              <a:t>27/9/2018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MY" smtClean="0"/>
              <a:t>ToT CPG Management of Colorectal Carcinoma</a:t>
            </a:r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2911193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36913" y="509588"/>
            <a:ext cx="3400425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REFERENCES:</a:t>
            </a:r>
          </a:p>
          <a:p>
            <a:endParaRPr lang="en-US" dirty="0"/>
          </a:p>
          <a:p>
            <a:r>
              <a:rPr lang="en-US" dirty="0"/>
              <a:t>93. West NP, </a:t>
            </a:r>
            <a:r>
              <a:rPr lang="en-US" dirty="0" err="1"/>
              <a:t>Finan</a:t>
            </a:r>
            <a:r>
              <a:rPr lang="en-US" dirty="0"/>
              <a:t> PJ, </a:t>
            </a:r>
            <a:r>
              <a:rPr lang="en-US" dirty="0" err="1"/>
              <a:t>Anderin</a:t>
            </a:r>
            <a:r>
              <a:rPr lang="en-US" dirty="0"/>
              <a:t> C, et al. Evidence of the oncologic superiority of cylindrical abdominoperineal excision for low rectal cancer. J </a:t>
            </a:r>
            <a:r>
              <a:rPr lang="en-US" dirty="0" err="1"/>
              <a:t>Clin</a:t>
            </a:r>
            <a:r>
              <a:rPr lang="en-US" dirty="0"/>
              <a:t> </a:t>
            </a:r>
            <a:r>
              <a:rPr lang="en-US" dirty="0" err="1"/>
              <a:t>Oncol</a:t>
            </a:r>
            <a:r>
              <a:rPr lang="en-US" dirty="0"/>
              <a:t>. 2008;26(21):3517-22.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23816A-A41B-44AA-9E02-C7D03FF559E4}" type="slidenum">
              <a:rPr lang="en-US" smtClean="0"/>
              <a:t>15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MY" smtClean="0"/>
              <a:t>27/9/2018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MY" smtClean="0"/>
              <a:t>ToT CPG Management of Colorectal Carcinoma</a:t>
            </a:r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1695546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36913" y="509588"/>
            <a:ext cx="3400425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REFERENCES:</a:t>
            </a:r>
          </a:p>
          <a:p>
            <a:endParaRPr lang="en-US" dirty="0"/>
          </a:p>
          <a:p>
            <a:r>
              <a:rPr lang="en-US" dirty="0"/>
              <a:t>94. </a:t>
            </a:r>
            <a:r>
              <a:rPr lang="en-US" dirty="0" err="1"/>
              <a:t>Vennix</a:t>
            </a:r>
            <a:r>
              <a:rPr lang="en-US" dirty="0"/>
              <a:t> S, </a:t>
            </a:r>
            <a:r>
              <a:rPr lang="en-US" dirty="0" err="1"/>
              <a:t>Pelzers</a:t>
            </a:r>
            <a:r>
              <a:rPr lang="en-US" dirty="0"/>
              <a:t> L, </a:t>
            </a:r>
            <a:r>
              <a:rPr lang="en-US" dirty="0" err="1"/>
              <a:t>Bouvy</a:t>
            </a:r>
            <a:r>
              <a:rPr lang="en-US" dirty="0"/>
              <a:t> N, et al. Laparoscopic versus open total </a:t>
            </a:r>
            <a:r>
              <a:rPr lang="en-US" dirty="0" err="1"/>
              <a:t>mesorectal</a:t>
            </a:r>
            <a:r>
              <a:rPr lang="en-US" dirty="0"/>
              <a:t> excision for rectal cancer. Cochrane Database </a:t>
            </a:r>
            <a:r>
              <a:rPr lang="en-US" dirty="0" err="1"/>
              <a:t>Syst</a:t>
            </a:r>
            <a:r>
              <a:rPr lang="en-US" dirty="0"/>
              <a:t> Rev. 2014;(4):CD005200. </a:t>
            </a:r>
          </a:p>
          <a:p>
            <a:endParaRPr lang="en-US" dirty="0"/>
          </a:p>
          <a:p>
            <a:r>
              <a:rPr lang="en-US" dirty="0"/>
              <a:t>95. </a:t>
            </a:r>
            <a:r>
              <a:rPr lang="en-US" dirty="0" err="1"/>
              <a:t>Kuhry</a:t>
            </a:r>
            <a:r>
              <a:rPr lang="en-US" dirty="0"/>
              <a:t> E, </a:t>
            </a:r>
            <a:r>
              <a:rPr lang="en-US" dirty="0" err="1"/>
              <a:t>Schwenk</a:t>
            </a:r>
            <a:r>
              <a:rPr lang="en-US" dirty="0"/>
              <a:t> WF, </a:t>
            </a:r>
            <a:r>
              <a:rPr lang="en-US" dirty="0" err="1"/>
              <a:t>Gaupset</a:t>
            </a:r>
            <a:r>
              <a:rPr lang="en-US" dirty="0"/>
              <a:t> R, et al. Long-term results of laparoscopic colorectal cancer resection. Cochrane Database </a:t>
            </a:r>
            <a:r>
              <a:rPr lang="en-US" dirty="0" err="1"/>
              <a:t>Syst</a:t>
            </a:r>
            <a:r>
              <a:rPr lang="en-US" dirty="0"/>
              <a:t> Rev. 2008;(2):CD003432. </a:t>
            </a:r>
          </a:p>
          <a:p>
            <a:endParaRPr lang="en-US" dirty="0"/>
          </a:p>
          <a:p>
            <a:r>
              <a:rPr lang="en-US" dirty="0"/>
              <a:t>96. </a:t>
            </a:r>
            <a:r>
              <a:rPr lang="en-US" dirty="0" err="1"/>
              <a:t>Schwenk</a:t>
            </a:r>
            <a:r>
              <a:rPr lang="en-US" dirty="0"/>
              <a:t> W, </a:t>
            </a:r>
            <a:r>
              <a:rPr lang="en-US" dirty="0" err="1"/>
              <a:t>Haase</a:t>
            </a:r>
            <a:r>
              <a:rPr lang="en-US" dirty="0"/>
              <a:t> O, </a:t>
            </a:r>
            <a:r>
              <a:rPr lang="en-US" dirty="0" err="1"/>
              <a:t>Neudecker</a:t>
            </a:r>
            <a:r>
              <a:rPr lang="en-US" dirty="0"/>
              <a:t> J, et al. Short term benefits for laparoscopic colorectal resection. Cochrane Database </a:t>
            </a:r>
            <a:r>
              <a:rPr lang="en-US" dirty="0" err="1"/>
              <a:t>Syst</a:t>
            </a:r>
            <a:r>
              <a:rPr lang="en-US" dirty="0"/>
              <a:t> Rev. 2005;(3):CD003145. Review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23816A-A41B-44AA-9E02-C7D03FF559E4}" type="slidenum">
              <a:rPr lang="en-US" smtClean="0"/>
              <a:t>16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MY" smtClean="0"/>
              <a:t>27/9/2018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MY" smtClean="0"/>
              <a:t>ToT CPG Management of Colorectal Carcinoma</a:t>
            </a:r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30421367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36913" y="509588"/>
            <a:ext cx="3400425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23816A-A41B-44AA-9E02-C7D03FF559E4}" type="slidenum">
              <a:rPr lang="en-US" smtClean="0"/>
              <a:t>17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MY" smtClean="0"/>
              <a:t>27/9/2018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MY" smtClean="0"/>
              <a:t>ToT CPG Management of Colorectal Carcinoma</a:t>
            </a:r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7846580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36913" y="509588"/>
            <a:ext cx="3400425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REFERENCES:</a:t>
            </a:r>
          </a:p>
          <a:p>
            <a:endParaRPr lang="en-US" dirty="0"/>
          </a:p>
          <a:p>
            <a:r>
              <a:rPr lang="en-US" dirty="0"/>
              <a:t>97. Watanabe T, Itabashi M, Shimada Y, et al. Japanese Society for Cancer of the Colon and Rectum (JSCCR) Guidelines 2014 for treatment of colorectal cancer. </a:t>
            </a:r>
            <a:r>
              <a:rPr lang="en-US" dirty="0" err="1"/>
              <a:t>Int</a:t>
            </a:r>
            <a:r>
              <a:rPr lang="en-US" dirty="0"/>
              <a:t> J </a:t>
            </a:r>
            <a:r>
              <a:rPr lang="en-US" dirty="0" err="1"/>
              <a:t>Clin</a:t>
            </a:r>
            <a:r>
              <a:rPr lang="en-US" dirty="0"/>
              <a:t> </a:t>
            </a:r>
            <a:r>
              <a:rPr lang="en-US" dirty="0" err="1"/>
              <a:t>Oncol</a:t>
            </a:r>
            <a:r>
              <a:rPr lang="en-US" dirty="0"/>
              <a:t>. 2015;20(2):207-39.</a:t>
            </a:r>
          </a:p>
          <a:p>
            <a:endParaRPr lang="en-US" dirty="0"/>
          </a:p>
          <a:p>
            <a:r>
              <a:rPr lang="en-US" dirty="0"/>
              <a:t>98. Al-</a:t>
            </a:r>
            <a:r>
              <a:rPr lang="en-US" dirty="0" err="1"/>
              <a:t>Asfoor</a:t>
            </a:r>
            <a:r>
              <a:rPr lang="en-US" dirty="0"/>
              <a:t> A, </a:t>
            </a:r>
            <a:r>
              <a:rPr lang="en-US" dirty="0" err="1"/>
              <a:t>Fedorowicz</a:t>
            </a:r>
            <a:r>
              <a:rPr lang="en-US" dirty="0"/>
              <a:t> Z, Lodge M. Resection versus no intervention or other surgical interventions for colorectal cancer liver metastases. Cochrane Database </a:t>
            </a:r>
            <a:r>
              <a:rPr lang="en-US" dirty="0" err="1"/>
              <a:t>Syst</a:t>
            </a:r>
            <a:r>
              <a:rPr lang="en-US" dirty="0"/>
              <a:t> Rev. 2008;(2):CD006039.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23816A-A41B-44AA-9E02-C7D03FF559E4}" type="slidenum">
              <a:rPr lang="en-US" smtClean="0"/>
              <a:t>18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MY" smtClean="0"/>
              <a:t>27/9/2018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MY" smtClean="0"/>
              <a:t>ToT CPG Management of Colorectal Carcinoma</a:t>
            </a:r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13453976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36913" y="509588"/>
            <a:ext cx="3400425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REFERENCES:</a:t>
            </a:r>
          </a:p>
          <a:p>
            <a:endParaRPr lang="en-US" dirty="0"/>
          </a:p>
          <a:p>
            <a:r>
              <a:rPr lang="en-US" dirty="0"/>
              <a:t>99. </a:t>
            </a:r>
            <a:r>
              <a:rPr lang="en-US" dirty="0" err="1"/>
              <a:t>Tinmouth</a:t>
            </a:r>
            <a:r>
              <a:rPr lang="en-US" dirty="0"/>
              <a:t> J, Kennedy E, Baron D, et al. A Quality Initiative of the Program in Evidence-Based Care (PEBC), Cancer Care Ontario (CCO) Guideline for Colonoscopy Quality Assurance in Ontario. 1966:21. </a:t>
            </a:r>
          </a:p>
          <a:p>
            <a:endParaRPr lang="en-US" dirty="0"/>
          </a:p>
          <a:p>
            <a:r>
              <a:rPr lang="en-US" dirty="0"/>
              <a:t>100. Adams RB, </a:t>
            </a:r>
            <a:r>
              <a:rPr lang="en-US" dirty="0" err="1"/>
              <a:t>Aloia</a:t>
            </a:r>
            <a:r>
              <a:rPr lang="en-US" dirty="0"/>
              <a:t> TA, </a:t>
            </a:r>
            <a:r>
              <a:rPr lang="en-US" dirty="0" err="1"/>
              <a:t>Loyer</a:t>
            </a:r>
            <a:r>
              <a:rPr lang="en-US" dirty="0"/>
              <a:t> E, et al. Selection for hepatic resection of colorectal liver metastases: expert consensus statement. HPB (Oxford). 2013;15(2):91-103.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23816A-A41B-44AA-9E02-C7D03FF559E4}" type="slidenum">
              <a:rPr lang="en-US" smtClean="0"/>
              <a:t>19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MY" smtClean="0"/>
              <a:t>27/9/2018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MY" smtClean="0"/>
              <a:t>ToT CPG Management of Colorectal Carcinoma</a:t>
            </a:r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62125604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36913" y="509588"/>
            <a:ext cx="3400425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REFERENCES:</a:t>
            </a:r>
          </a:p>
          <a:p>
            <a:endParaRPr lang="en-US" dirty="0"/>
          </a:p>
          <a:p>
            <a:r>
              <a:rPr lang="en-US" dirty="0"/>
              <a:t>101. van </a:t>
            </a:r>
            <a:r>
              <a:rPr lang="en-US" dirty="0" err="1"/>
              <a:t>Mierlo</a:t>
            </a:r>
            <a:r>
              <a:rPr lang="en-US" dirty="0"/>
              <a:t> KM, </a:t>
            </a:r>
            <a:r>
              <a:rPr lang="en-US" dirty="0" err="1"/>
              <a:t>Schaap</a:t>
            </a:r>
            <a:r>
              <a:rPr lang="en-US" dirty="0"/>
              <a:t> FG, </a:t>
            </a:r>
            <a:r>
              <a:rPr lang="en-US" dirty="0" err="1"/>
              <a:t>Dejong</a:t>
            </a:r>
            <a:r>
              <a:rPr lang="en-US" dirty="0"/>
              <a:t> CH, et al. Liver resection for cancer: New developments in prediction, prevention and management of </a:t>
            </a:r>
            <a:r>
              <a:rPr lang="en-US" dirty="0" err="1"/>
              <a:t>postresectional</a:t>
            </a:r>
            <a:r>
              <a:rPr lang="en-US" dirty="0"/>
              <a:t> liver failure. J </a:t>
            </a:r>
            <a:r>
              <a:rPr lang="en-US" dirty="0" err="1"/>
              <a:t>Hepatol</a:t>
            </a:r>
            <a:r>
              <a:rPr lang="en-US" dirty="0"/>
              <a:t>. 2016;65(6):1217-31.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23816A-A41B-44AA-9E02-C7D03FF559E4}" type="slidenum">
              <a:rPr lang="en-US" smtClean="0"/>
              <a:t>20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MY" smtClean="0"/>
              <a:t>27/9/2018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MY" smtClean="0"/>
              <a:t>ToT CPG Management of Colorectal Carcinoma</a:t>
            </a:r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9029372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36913" y="509588"/>
            <a:ext cx="3400425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REFERENCES:</a:t>
            </a:r>
          </a:p>
          <a:p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99. </a:t>
            </a:r>
            <a:r>
              <a:rPr lang="en-US" dirty="0" err="1"/>
              <a:t>Tinmouth</a:t>
            </a:r>
            <a:r>
              <a:rPr lang="en-US" dirty="0"/>
              <a:t> J, Kennedy E, Baron D, et al. A Quality Initiative of the Program in Evidence-Based Care (PEBC), Cancer Care Ontario (CCO) Guideline for Colonoscopy Quality Assurance in Ontario. 1966:21. </a:t>
            </a:r>
          </a:p>
          <a:p>
            <a:endParaRPr lang="en-US" dirty="0"/>
          </a:p>
          <a:p>
            <a:r>
              <a:rPr lang="en-US" dirty="0"/>
              <a:t>102. </a:t>
            </a:r>
            <a:r>
              <a:rPr lang="en-US" dirty="0" err="1"/>
              <a:t>Cirocchi</a:t>
            </a:r>
            <a:r>
              <a:rPr lang="en-US" dirty="0"/>
              <a:t> R, </a:t>
            </a:r>
            <a:r>
              <a:rPr lang="en-US" dirty="0" err="1"/>
              <a:t>Trastulli</a:t>
            </a:r>
            <a:r>
              <a:rPr lang="en-US" dirty="0"/>
              <a:t> S, Boselli C, et al. Radiofrequency ablation in the treatment of liver metastases from colorectal cancer. Cochrane Database </a:t>
            </a:r>
            <a:r>
              <a:rPr lang="en-US" dirty="0" err="1"/>
              <a:t>Syst</a:t>
            </a:r>
            <a:r>
              <a:rPr lang="en-US" dirty="0"/>
              <a:t> Rev. 2012;6:CD006317. </a:t>
            </a:r>
          </a:p>
          <a:p>
            <a:endParaRPr lang="en-US" dirty="0"/>
          </a:p>
          <a:p>
            <a:r>
              <a:rPr lang="en-US" dirty="0"/>
              <a:t>103. Health Technology Assessment Section (</a:t>
            </a:r>
            <a:r>
              <a:rPr lang="en-US" dirty="0" err="1"/>
              <a:t>MaHTAS</a:t>
            </a:r>
            <a:r>
              <a:rPr lang="en-US" dirty="0"/>
              <a:t>) MDD, Ministry of Health Malaysia. Selective Internal Radiation Therapy (SIRT) Using Yttrium-90 Microspheres for Hepatocellular Carcinoma. 2016. (Technology Review) 004/2016.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23816A-A41B-44AA-9E02-C7D03FF559E4}" type="slidenum">
              <a:rPr lang="en-US" smtClean="0"/>
              <a:t>21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MY" smtClean="0"/>
              <a:t>27/9/2018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MY" smtClean="0"/>
              <a:t>ToT CPG Management of Colorectal Carcinoma</a:t>
            </a:r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59201344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36913" y="509588"/>
            <a:ext cx="3400425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REFERENCES:</a:t>
            </a:r>
          </a:p>
          <a:p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97. Watanabe T, Itabashi M, Shimada Y, et al. Japanese Society for Cancer of the Colon and Rectum (JSCCR) Guidelines 2014 for treatment of colorectal cancer. </a:t>
            </a:r>
            <a:r>
              <a:rPr lang="en-US" dirty="0" err="1"/>
              <a:t>Int</a:t>
            </a:r>
            <a:r>
              <a:rPr lang="en-US" dirty="0"/>
              <a:t> J </a:t>
            </a:r>
            <a:r>
              <a:rPr lang="en-US" dirty="0" err="1"/>
              <a:t>Clin</a:t>
            </a:r>
            <a:r>
              <a:rPr lang="en-US" dirty="0"/>
              <a:t> </a:t>
            </a:r>
            <a:r>
              <a:rPr lang="en-US" dirty="0" err="1"/>
              <a:t>Oncol</a:t>
            </a:r>
            <a:r>
              <a:rPr lang="en-US" dirty="0"/>
              <a:t>. 2015;20(2):207-39.</a:t>
            </a:r>
          </a:p>
          <a:p>
            <a:endParaRPr lang="en-US" dirty="0"/>
          </a:p>
          <a:p>
            <a:r>
              <a:rPr lang="en-US" dirty="0"/>
              <a:t>104. </a:t>
            </a:r>
            <a:r>
              <a:rPr lang="en-US" dirty="0" err="1"/>
              <a:t>Pfannschmidt</a:t>
            </a:r>
            <a:r>
              <a:rPr lang="en-US" dirty="0"/>
              <a:t> J, </a:t>
            </a:r>
            <a:r>
              <a:rPr lang="en-US" dirty="0" err="1"/>
              <a:t>Dienemann</a:t>
            </a:r>
            <a:r>
              <a:rPr lang="en-US" dirty="0"/>
              <a:t> H, Hoffmann H. Surgical resection of pulmonary metastases from colorectal cancer: a systematic review of published series. Ann </a:t>
            </a:r>
            <a:r>
              <a:rPr lang="en-US" dirty="0" err="1"/>
              <a:t>Thorac</a:t>
            </a:r>
            <a:r>
              <a:rPr lang="en-US" dirty="0"/>
              <a:t> Surg. 2007;84(1):324-38.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23816A-A41B-44AA-9E02-C7D03FF559E4}" type="slidenum">
              <a:rPr lang="en-US" smtClean="0"/>
              <a:t>22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MY" smtClean="0"/>
              <a:t>27/9/2018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MY" smtClean="0"/>
              <a:t>ToT CPG Management of Colorectal Carcinoma</a:t>
            </a:r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03836928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36913" y="509588"/>
            <a:ext cx="3400425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REFERENCES:</a:t>
            </a:r>
          </a:p>
          <a:p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97. Watanabe T, Itabashi M, Shimada Y, et al. Japanese Society for Cancer of the Colon and Rectum (JSCCR) Guidelines 2014 for treatment of colorectal cancer. </a:t>
            </a:r>
            <a:r>
              <a:rPr lang="en-US" dirty="0" err="1"/>
              <a:t>Int</a:t>
            </a:r>
            <a:r>
              <a:rPr lang="en-US" dirty="0"/>
              <a:t> J </a:t>
            </a:r>
            <a:r>
              <a:rPr lang="en-US" dirty="0" err="1"/>
              <a:t>Clin</a:t>
            </a:r>
            <a:r>
              <a:rPr lang="en-US" dirty="0"/>
              <a:t> </a:t>
            </a:r>
            <a:r>
              <a:rPr lang="en-US" dirty="0" err="1"/>
              <a:t>Oncol</a:t>
            </a:r>
            <a:r>
              <a:rPr lang="en-US" dirty="0"/>
              <a:t>. 2015;20(2):207-39.</a:t>
            </a:r>
          </a:p>
          <a:p>
            <a:endParaRPr lang="en-US" dirty="0"/>
          </a:p>
          <a:p>
            <a:r>
              <a:rPr lang="en-US" dirty="0"/>
              <a:t>104. </a:t>
            </a:r>
            <a:r>
              <a:rPr lang="en-US" dirty="0" err="1"/>
              <a:t>Pfannschmidt</a:t>
            </a:r>
            <a:r>
              <a:rPr lang="en-US" dirty="0"/>
              <a:t> J, </a:t>
            </a:r>
            <a:r>
              <a:rPr lang="en-US" dirty="0" err="1"/>
              <a:t>Dienemann</a:t>
            </a:r>
            <a:r>
              <a:rPr lang="en-US" dirty="0"/>
              <a:t> H, Hoffmann H. Surgical resection of pulmonary metastases from colorectal cancer: a systematic review of published series. Ann </a:t>
            </a:r>
            <a:r>
              <a:rPr lang="en-US" dirty="0" err="1"/>
              <a:t>Thorac</a:t>
            </a:r>
            <a:r>
              <a:rPr lang="en-US" dirty="0"/>
              <a:t> Surg. 2007;84(1):324-38.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23816A-A41B-44AA-9E02-C7D03FF559E4}" type="slidenum">
              <a:rPr lang="en-US" smtClean="0"/>
              <a:t>23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MY" smtClean="0"/>
              <a:t>27/9/2018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MY" smtClean="0"/>
              <a:t>ToT CPG Management of Colorectal Carcinoma</a:t>
            </a:r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4416261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36913" y="509588"/>
            <a:ext cx="3400425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REFERENCES:</a:t>
            </a:r>
          </a:p>
          <a:p>
            <a:endParaRPr lang="en-US" dirty="0"/>
          </a:p>
          <a:p>
            <a:r>
              <a:rPr lang="en-US" dirty="0"/>
              <a:t>84. </a:t>
            </a:r>
            <a:r>
              <a:rPr lang="en-US" dirty="0" err="1"/>
              <a:t>Borly</a:t>
            </a:r>
            <a:r>
              <a:rPr lang="en-US" dirty="0"/>
              <a:t> L, </a:t>
            </a:r>
            <a:r>
              <a:rPr lang="en-US" dirty="0" err="1"/>
              <a:t>Wille-Jørgensen</a:t>
            </a:r>
            <a:r>
              <a:rPr lang="en-US" dirty="0"/>
              <a:t> P, Rasmussen MS. Systematic review of </a:t>
            </a:r>
            <a:r>
              <a:rPr lang="en-US" dirty="0" err="1"/>
              <a:t>thromboprophylaxis</a:t>
            </a:r>
            <a:r>
              <a:rPr lang="en-US" dirty="0"/>
              <a:t> in colorectal surgery -- an update. Colorectal Dis. 2005;7(2):122-7. </a:t>
            </a:r>
          </a:p>
          <a:p>
            <a:endParaRPr lang="en-US" dirty="0"/>
          </a:p>
          <a:p>
            <a:r>
              <a:rPr lang="en-US" dirty="0"/>
              <a:t>85. </a:t>
            </a:r>
            <a:r>
              <a:rPr lang="en-US" dirty="0" err="1"/>
              <a:t>Kakkos</a:t>
            </a:r>
            <a:r>
              <a:rPr lang="en-US" dirty="0"/>
              <a:t> SK, </a:t>
            </a:r>
            <a:r>
              <a:rPr lang="en-US" dirty="0" err="1"/>
              <a:t>Caprini</a:t>
            </a:r>
            <a:r>
              <a:rPr lang="en-US" dirty="0"/>
              <a:t> JA, </a:t>
            </a:r>
            <a:r>
              <a:rPr lang="en-US" dirty="0" err="1"/>
              <a:t>Geroulakos</a:t>
            </a:r>
            <a:r>
              <a:rPr lang="en-US" dirty="0"/>
              <a:t> G, et al. Combined intermittent pneumatic leg compression and pharmacological prophylaxis for prevention of venous thromboembolism in high-risk patients. Cochrane Database </a:t>
            </a:r>
            <a:r>
              <a:rPr lang="en-US" dirty="0" err="1"/>
              <a:t>Syst</a:t>
            </a:r>
            <a:r>
              <a:rPr lang="en-US" dirty="0"/>
              <a:t> Rev. 2008;(4):CD005258.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23816A-A41B-44AA-9E02-C7D03FF559E4}" type="slidenum">
              <a:rPr lang="en-US" smtClean="0"/>
              <a:t>6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MY" smtClean="0"/>
              <a:t>27/9/2018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MY" smtClean="0"/>
              <a:t>ToT CPG Management of Colorectal Carcinoma</a:t>
            </a:r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25491656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36913" y="509588"/>
            <a:ext cx="3400425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REFERENCES:</a:t>
            </a:r>
          </a:p>
          <a:p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97. Watanabe T, Itabashi M, Shimada Y, et al. Japanese Society for Cancer of the Colon and Rectum (JSCCR) Guidelines 2014 for treatment of colorectal cancer. </a:t>
            </a:r>
            <a:r>
              <a:rPr lang="en-US" dirty="0" err="1"/>
              <a:t>Int</a:t>
            </a:r>
            <a:r>
              <a:rPr lang="en-US" dirty="0"/>
              <a:t> J </a:t>
            </a:r>
            <a:r>
              <a:rPr lang="en-US" dirty="0" err="1"/>
              <a:t>Clin</a:t>
            </a:r>
            <a:r>
              <a:rPr lang="en-US" dirty="0"/>
              <a:t> </a:t>
            </a:r>
            <a:r>
              <a:rPr lang="en-US" dirty="0" err="1"/>
              <a:t>Oncol</a:t>
            </a:r>
            <a:r>
              <a:rPr lang="en-US" dirty="0"/>
              <a:t>. 2015;20(2):207-39.</a:t>
            </a:r>
          </a:p>
          <a:p>
            <a:endParaRPr lang="en-US" dirty="0"/>
          </a:p>
          <a:p>
            <a:r>
              <a:rPr lang="en-US" dirty="0"/>
              <a:t>105. Dave RV, Pathak S, White AD, et al. Outcome after liver resection in patients presenting with simultaneous </a:t>
            </a:r>
            <a:r>
              <a:rPr lang="en-US" dirty="0" err="1"/>
              <a:t>hepatopulmonary</a:t>
            </a:r>
            <a:r>
              <a:rPr lang="en-US" dirty="0"/>
              <a:t> colorectal metastases. Br J Surg. 2015;102(3):261-8.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23816A-A41B-44AA-9E02-C7D03FF559E4}" type="slidenum">
              <a:rPr lang="en-US" smtClean="0"/>
              <a:t>24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MY" smtClean="0"/>
              <a:t>27/9/2018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MY" smtClean="0"/>
              <a:t>ToT CPG Management of Colorectal Carcinoma</a:t>
            </a:r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75629357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36913" y="509588"/>
            <a:ext cx="3400425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23816A-A41B-44AA-9E02-C7D03FF559E4}" type="slidenum">
              <a:rPr lang="en-US" smtClean="0"/>
              <a:t>25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MY" smtClean="0"/>
              <a:t>27/9/2018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MY" smtClean="0"/>
              <a:t>ToT CPG Management of Colorectal Carcinoma</a:t>
            </a:r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63450261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36913" y="509588"/>
            <a:ext cx="3400425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REFERENCES:</a:t>
            </a:r>
          </a:p>
          <a:p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88. Chang GJ, Kaiser AM, Mills S, et al. Practice parameters for the management of colon cancer. Dis Colon Rectum. 2012;55(8):831-43.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23816A-A41B-44AA-9E02-C7D03FF559E4}" type="slidenum">
              <a:rPr lang="en-US" smtClean="0"/>
              <a:t>26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MY" smtClean="0"/>
              <a:t>27/9/2018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MY" smtClean="0"/>
              <a:t>ToT CPG Management of Colorectal Carcinoma</a:t>
            </a:r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38725383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36913" y="509588"/>
            <a:ext cx="3400425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REFERENCES:</a:t>
            </a:r>
          </a:p>
          <a:p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88. Chang GJ, Kaiser AM, Mills S, et al. Practice parameters for the management of colon cancer. Dis Colon Rectum. 2012;55(8):831-43.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23816A-A41B-44AA-9E02-C7D03FF559E4}" type="slidenum">
              <a:rPr lang="en-US" smtClean="0"/>
              <a:t>27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MY" smtClean="0"/>
              <a:t>27/9/2018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MY" smtClean="0"/>
              <a:t>ToT CPG Management of Colorectal Carcinoma</a:t>
            </a:r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61381216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36913" y="509588"/>
            <a:ext cx="3400425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REFERENCES:</a:t>
            </a:r>
          </a:p>
          <a:p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88. Chang GJ, Kaiser AM, Mills S, et al. Practice parameters for the management of colon cancer. Dis Colon Rectum. 2012;55(8):831-43.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23816A-A41B-44AA-9E02-C7D03FF559E4}" type="slidenum">
              <a:rPr lang="en-US" smtClean="0"/>
              <a:t>28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MY" smtClean="0"/>
              <a:t>27/9/2018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MY" smtClean="0"/>
              <a:t>ToT CPG Management of Colorectal Carcinoma</a:t>
            </a:r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66344471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36913" y="509588"/>
            <a:ext cx="3400425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REFERENCES:</a:t>
            </a:r>
          </a:p>
          <a:p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88. Chang GJ, Kaiser AM, Mills S, et al. Practice parameters for the management of colon cancer. Dis Colon Rectum. 2012;55(8):831-43.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23816A-A41B-44AA-9E02-C7D03FF559E4}" type="slidenum">
              <a:rPr lang="en-US" smtClean="0"/>
              <a:t>29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MY" smtClean="0"/>
              <a:t>27/9/2018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MY" smtClean="0"/>
              <a:t>ToT CPG Management of Colorectal Carcinoma</a:t>
            </a:r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24775257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36913" y="509588"/>
            <a:ext cx="3400425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REFERENCES:</a:t>
            </a:r>
          </a:p>
          <a:p>
            <a:endParaRPr lang="en-US" dirty="0"/>
          </a:p>
          <a:p>
            <a:r>
              <a:rPr lang="en-US" dirty="0"/>
              <a:t>106. </a:t>
            </a:r>
            <a:r>
              <a:rPr lang="en-US" dirty="0" err="1"/>
              <a:t>Ansaloni</a:t>
            </a:r>
            <a:r>
              <a:rPr lang="en-US" dirty="0"/>
              <a:t> L, </a:t>
            </a:r>
            <a:r>
              <a:rPr lang="en-US" dirty="0" err="1"/>
              <a:t>Andersson</a:t>
            </a:r>
            <a:r>
              <a:rPr lang="en-US" dirty="0"/>
              <a:t> RE, </a:t>
            </a:r>
            <a:r>
              <a:rPr lang="en-US" dirty="0" err="1"/>
              <a:t>Bazzoli</a:t>
            </a:r>
            <a:r>
              <a:rPr lang="en-US" dirty="0"/>
              <a:t> F, et al. Guidelines in the management of obstructing cancer of the left colon: consensus conference of the world society of emergency surgery (WSES) and peritoneum and surgery (</a:t>
            </a:r>
            <a:r>
              <a:rPr lang="en-US" dirty="0" err="1"/>
              <a:t>PnS</a:t>
            </a:r>
            <a:r>
              <a:rPr lang="en-US" dirty="0"/>
              <a:t>) society. World J </a:t>
            </a:r>
            <a:r>
              <a:rPr lang="en-US" dirty="0" err="1"/>
              <a:t>Emerg</a:t>
            </a:r>
            <a:r>
              <a:rPr lang="en-US" dirty="0"/>
              <a:t> Surg. 2010;5:29.</a:t>
            </a:r>
          </a:p>
          <a:p>
            <a:endParaRPr lang="en-US" dirty="0"/>
          </a:p>
          <a:p>
            <a:r>
              <a:rPr lang="en-US" dirty="0"/>
              <a:t>107. </a:t>
            </a:r>
            <a:r>
              <a:rPr lang="en-US" dirty="0" err="1"/>
              <a:t>Sagar</a:t>
            </a:r>
            <a:r>
              <a:rPr lang="en-US" dirty="0"/>
              <a:t> J. Colorectal stents for the management of malignant colonic obstructions. Cochrane Database </a:t>
            </a:r>
            <a:r>
              <a:rPr lang="en-US" dirty="0" err="1"/>
              <a:t>Syst</a:t>
            </a:r>
            <a:r>
              <a:rPr lang="en-US" dirty="0"/>
              <a:t> Rev. 2011;(11):CD007378.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23816A-A41B-44AA-9E02-C7D03FF559E4}" type="slidenum">
              <a:rPr lang="en-US" smtClean="0"/>
              <a:t>30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MY" smtClean="0"/>
              <a:t>27/9/2018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MY" smtClean="0"/>
              <a:t>ToT CPG Management of Colorectal Carcinoma</a:t>
            </a:r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6200462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36913" y="509588"/>
            <a:ext cx="3400425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REFERENCES:</a:t>
            </a:r>
          </a:p>
          <a:p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86. </a:t>
            </a:r>
            <a:r>
              <a:rPr lang="en-US" dirty="0" err="1"/>
              <a:t>Güenaga</a:t>
            </a:r>
            <a:r>
              <a:rPr lang="en-US" dirty="0"/>
              <a:t> KF, Matos D, </a:t>
            </a:r>
            <a:r>
              <a:rPr lang="en-US" dirty="0" err="1"/>
              <a:t>Wille-Jørgensen</a:t>
            </a:r>
            <a:r>
              <a:rPr lang="en-US" dirty="0"/>
              <a:t> P. Mechanical bowel preparation for elective colorectal surgery. Cochrane Database </a:t>
            </a:r>
            <a:r>
              <a:rPr lang="en-US" dirty="0" err="1"/>
              <a:t>Syst</a:t>
            </a:r>
            <a:r>
              <a:rPr lang="en-US" dirty="0"/>
              <a:t> Rev. 2011;(9):CD001544.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23816A-A41B-44AA-9E02-C7D03FF559E4}" type="slidenum">
              <a:rPr lang="en-US" smtClean="0"/>
              <a:t>7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MY" smtClean="0"/>
              <a:t>27/9/2018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MY" smtClean="0"/>
              <a:t>ToT CPG Management of Colorectal Carcinoma</a:t>
            </a:r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8287603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36913" y="509588"/>
            <a:ext cx="3400425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REFERENCES:</a:t>
            </a:r>
          </a:p>
          <a:p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86. </a:t>
            </a:r>
            <a:r>
              <a:rPr lang="en-US" dirty="0" err="1"/>
              <a:t>Güenaga</a:t>
            </a:r>
            <a:r>
              <a:rPr lang="en-US" dirty="0"/>
              <a:t> KF, Matos D, </a:t>
            </a:r>
            <a:r>
              <a:rPr lang="en-US" dirty="0" err="1"/>
              <a:t>Wille-Jørgensen</a:t>
            </a:r>
            <a:r>
              <a:rPr lang="en-US" dirty="0"/>
              <a:t> P. Mechanical bowel preparation for elective colorectal surgery. Cochrane Database </a:t>
            </a:r>
            <a:r>
              <a:rPr lang="en-US" dirty="0" err="1"/>
              <a:t>Syst</a:t>
            </a:r>
            <a:r>
              <a:rPr lang="en-US" dirty="0"/>
              <a:t> Rev. 2011;(9):CD001544.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23816A-A41B-44AA-9E02-C7D03FF559E4}" type="slidenum">
              <a:rPr lang="en-US" smtClean="0"/>
              <a:t>8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MY" smtClean="0"/>
              <a:t>27/9/2018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MY" smtClean="0"/>
              <a:t>ToT CPG Management of Colorectal Carcinoma</a:t>
            </a:r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1659464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36913" y="509588"/>
            <a:ext cx="3400425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23816A-A41B-44AA-9E02-C7D03FF559E4}" type="slidenum">
              <a:rPr lang="en-US" smtClean="0"/>
              <a:t>9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MY" smtClean="0"/>
              <a:t>27/9/2018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MY" smtClean="0"/>
              <a:t>ToT CPG Management of Colorectal Carcinoma</a:t>
            </a:r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1664320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36913" y="509588"/>
            <a:ext cx="3400425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23816A-A41B-44AA-9E02-C7D03FF559E4}" type="slidenum">
              <a:rPr lang="en-US" smtClean="0"/>
              <a:t>10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MY" smtClean="0"/>
              <a:t>27/9/2018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MY" smtClean="0"/>
              <a:t>ToT CPG Management of Colorectal Carcinoma</a:t>
            </a:r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3651554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36913" y="509588"/>
            <a:ext cx="3400425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REFERENCES:</a:t>
            </a:r>
          </a:p>
          <a:p>
            <a:endParaRPr lang="en-US" dirty="0"/>
          </a:p>
          <a:p>
            <a:r>
              <a:rPr lang="en-US" dirty="0"/>
              <a:t>87. </a:t>
            </a:r>
            <a:r>
              <a:rPr lang="en-US" dirty="0" err="1"/>
              <a:t>Hohenberger</a:t>
            </a:r>
            <a:r>
              <a:rPr lang="en-US" dirty="0"/>
              <a:t> W, Weber K, </a:t>
            </a:r>
            <a:r>
              <a:rPr lang="en-US" dirty="0" err="1"/>
              <a:t>Matzel</a:t>
            </a:r>
            <a:r>
              <a:rPr lang="en-US" dirty="0"/>
              <a:t> K, et al. Standardized surgery for colonic cancer: complete </a:t>
            </a:r>
            <a:r>
              <a:rPr lang="en-US" dirty="0" err="1"/>
              <a:t>mesocolic</a:t>
            </a:r>
            <a:r>
              <a:rPr lang="en-US" dirty="0"/>
              <a:t> excision and central ligation-technical notes and outcome. Colorectal Dis. 2009;11(4):354-64. </a:t>
            </a:r>
          </a:p>
          <a:p>
            <a:endParaRPr lang="en-US" dirty="0"/>
          </a:p>
          <a:p>
            <a:r>
              <a:rPr lang="en-US" dirty="0"/>
              <a:t>88. Chang GJ, Kaiser AM, Mills S, et al. Practice parameters for the management of colon cancer. Dis Colon Rectum. 2012;55(8):831-43.</a:t>
            </a:r>
          </a:p>
          <a:p>
            <a:endParaRPr lang="en-US" dirty="0"/>
          </a:p>
          <a:p>
            <a:r>
              <a:rPr lang="en-US" dirty="0"/>
              <a:t>89. Benson A, </a:t>
            </a:r>
            <a:r>
              <a:rPr lang="en-US" dirty="0" err="1"/>
              <a:t>Bekaii</a:t>
            </a:r>
            <a:r>
              <a:rPr lang="en-US" dirty="0"/>
              <a:t>-Saab T, Chan E, et al. NCCN clinical practice guidelines in oncology: colon cancer. Fort Washington, PA: National Comprehensive Cancer Network. 2013.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23816A-A41B-44AA-9E02-C7D03FF559E4}" type="slidenum">
              <a:rPr lang="en-US" smtClean="0"/>
              <a:t>11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MY" smtClean="0"/>
              <a:t>27/9/2018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MY" smtClean="0"/>
              <a:t>ToT CPG Management of Colorectal Carcinoma</a:t>
            </a:r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4961679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36913" y="509588"/>
            <a:ext cx="3400425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REFERENCES:</a:t>
            </a:r>
          </a:p>
          <a:p>
            <a:endParaRPr lang="en-US" dirty="0"/>
          </a:p>
          <a:p>
            <a:r>
              <a:rPr lang="en-US" dirty="0"/>
              <a:t>90. Monson JR, Weiser MR, </a:t>
            </a:r>
            <a:r>
              <a:rPr lang="en-US" dirty="0" err="1"/>
              <a:t>Buie</a:t>
            </a:r>
            <a:r>
              <a:rPr lang="en-US" dirty="0"/>
              <a:t> WD, et al. Practice parameters for the management of rectal cancer (revised). Dis Colon Rectum. 2013;56(5):535-50.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23816A-A41B-44AA-9E02-C7D03FF559E4}" type="slidenum">
              <a:rPr lang="en-US" smtClean="0"/>
              <a:t>12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MY" smtClean="0"/>
              <a:t>27/9/2018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MY" smtClean="0"/>
              <a:t>ToT CPG Management of Colorectal Carcinoma</a:t>
            </a:r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0488033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36913" y="509588"/>
            <a:ext cx="3400425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REFERENCES:</a:t>
            </a:r>
          </a:p>
          <a:p>
            <a:endParaRPr lang="en-US" dirty="0"/>
          </a:p>
          <a:p>
            <a:r>
              <a:rPr lang="en-US" dirty="0"/>
              <a:t>90. Monson JR, Weiser MR, </a:t>
            </a:r>
            <a:r>
              <a:rPr lang="en-US" dirty="0" err="1"/>
              <a:t>Buie</a:t>
            </a:r>
            <a:r>
              <a:rPr lang="en-US" dirty="0"/>
              <a:t> WD, et al. Practice parameters for the management of rectal cancer (revised). Dis Colon Rectum. 2013;56(5):535-50.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23816A-A41B-44AA-9E02-C7D03FF559E4}" type="slidenum">
              <a:rPr lang="en-US" smtClean="0"/>
              <a:t>13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MY" smtClean="0"/>
              <a:t>27/9/2018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MY" smtClean="0"/>
              <a:t>ToT CPG Management of Colorectal Carcinoma</a:t>
            </a:r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8736896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EB3903-7F16-47E5-AB74-860AADA47DC8}" type="datetime1">
              <a:rPr lang="en-MY" smtClean="0"/>
              <a:t>16/11/2018</a:t>
            </a:fld>
            <a:endParaRPr lang="en-MY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3A2614-D886-4A98-B913-115B85D88F77}" type="slidenum">
              <a:rPr lang="en-MY" smtClean="0"/>
              <a:t>‹#›</a:t>
            </a:fld>
            <a:endParaRPr lang="en-MY"/>
          </a:p>
        </p:txBody>
      </p:sp>
      <p:sp>
        <p:nvSpPr>
          <p:cNvPr id="8" name="Oval 7"/>
          <p:cNvSpPr/>
          <p:nvPr/>
        </p:nvSpPr>
        <p:spPr>
          <a:xfrm>
            <a:off x="921436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ECE383-8CDB-45A3-9ADA-7A030BFF0C01}" type="datetime1">
              <a:rPr lang="en-MY" smtClean="0"/>
              <a:t>16/11/2018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3A2614-D886-4A98-B913-115B85D88F77}" type="slidenum">
              <a:rPr lang="en-MY" smtClean="0"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46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7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9BDD96-4BEF-48BD-A8E4-BF2F618EE2D6}" type="datetime1">
              <a:rPr lang="en-MY" smtClean="0"/>
              <a:t>16/11/2018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3A2614-D886-4A98-B913-115B85D88F77}" type="slidenum">
              <a:rPr lang="en-MY" smtClean="0"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b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648001" y="2620807"/>
            <a:ext cx="7885964" cy="284693"/>
          </a:xfrm>
        </p:spPr>
        <p:txBody>
          <a:bodyPr wrap="square">
            <a:spAutoFit/>
          </a:bodyPr>
          <a:lstStyle>
            <a:lvl1pPr>
              <a:lnSpc>
                <a:spcPts val="1500"/>
              </a:lnSpc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2"/>
          </p:nvPr>
        </p:nvSpPr>
        <p:spPr>
          <a:xfrm>
            <a:off x="651600" y="3000298"/>
            <a:ext cx="3888000" cy="284693"/>
          </a:xfrm>
        </p:spPr>
        <p:txBody>
          <a:bodyPr>
            <a:spAutoFit/>
          </a:bodyPr>
          <a:lstStyle>
            <a:lvl1pPr algn="just">
              <a:lnSpc>
                <a:spcPts val="1500"/>
              </a:lnSpc>
              <a:spcBef>
                <a:spcPts val="0"/>
              </a:spcBef>
              <a:defRPr sz="1300" cap="none" spc="-20" baseline="0">
                <a:solidFill>
                  <a:srgbClr val="33333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8107203" y="6292020"/>
            <a:ext cx="349640" cy="246221"/>
          </a:xfrm>
        </p:spPr>
        <p:txBody>
          <a:bodyPr wrap="square" anchor="ctr">
            <a:spAutoFit/>
          </a:bodyPr>
          <a:lstStyle>
            <a:lvl1pPr algn="ctr">
              <a:defRPr sz="1000" b="0" spc="-10" baseline="0">
                <a:solidFill>
                  <a:srgbClr val="59595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s-ES"/>
              <a:t>1</a:t>
            </a:r>
            <a:endParaRPr lang="en-US"/>
          </a:p>
        </p:txBody>
      </p:sp>
      <p:sp>
        <p:nvSpPr>
          <p:cNvPr id="41" name="Text Placeholder 13"/>
          <p:cNvSpPr>
            <a:spLocks noGrp="1"/>
          </p:cNvSpPr>
          <p:nvPr userDrawn="1">
            <p:ph type="body" sz="quarter" idx="14"/>
          </p:nvPr>
        </p:nvSpPr>
        <p:spPr>
          <a:xfrm>
            <a:off x="4755600" y="5050807"/>
            <a:ext cx="3675632" cy="284693"/>
          </a:xfrm>
        </p:spPr>
        <p:txBody>
          <a:bodyPr wrap="square">
            <a:spAutoFit/>
          </a:bodyPr>
          <a:lstStyle>
            <a:lvl1pPr>
              <a:lnSpc>
                <a:spcPts val="1500"/>
              </a:lnSpc>
              <a:defRPr sz="1300" b="1" cap="none" spc="-20" baseline="0">
                <a:solidFill>
                  <a:srgbClr val="33333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Text Placeholder 9"/>
          <p:cNvSpPr>
            <a:spLocks noGrp="1"/>
          </p:cNvSpPr>
          <p:nvPr userDrawn="1">
            <p:ph type="body" sz="quarter" idx="15"/>
          </p:nvPr>
        </p:nvSpPr>
        <p:spPr>
          <a:xfrm>
            <a:off x="4752000" y="5302801"/>
            <a:ext cx="3675600" cy="1077218"/>
          </a:xfrm>
        </p:spPr>
        <p:txBody>
          <a:bodyPr wrap="square">
            <a:spAutoFit/>
          </a:bodyPr>
          <a:lstStyle>
            <a:lvl1pPr>
              <a:defRPr>
                <a:solidFill>
                  <a:srgbClr val="009AE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6" name="Text Placeholder 11"/>
          <p:cNvSpPr>
            <a:spLocks noGrp="1"/>
          </p:cNvSpPr>
          <p:nvPr userDrawn="1">
            <p:ph type="body" sz="quarter" idx="16"/>
          </p:nvPr>
        </p:nvSpPr>
        <p:spPr>
          <a:xfrm>
            <a:off x="446403" y="6343207"/>
            <a:ext cx="4176464" cy="353943"/>
          </a:xfrm>
        </p:spPr>
        <p:txBody>
          <a:bodyPr wrap="square">
            <a:spAutoFit/>
          </a:bodyPr>
          <a:lstStyle>
            <a:lvl1pPr>
              <a:defRPr sz="1700" kern="1200" spc="-40" baseline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Text Placeholder 13"/>
          <p:cNvSpPr>
            <a:spLocks noGrp="1"/>
          </p:cNvSpPr>
          <p:nvPr userDrawn="1">
            <p:ph type="body" sz="quarter" idx="17"/>
          </p:nvPr>
        </p:nvSpPr>
        <p:spPr>
          <a:xfrm>
            <a:off x="457200" y="6444001"/>
            <a:ext cx="4103688" cy="215444"/>
          </a:xfrm>
        </p:spPr>
        <p:txBody>
          <a:bodyPr>
            <a:spAutoFit/>
          </a:bodyPr>
          <a:lstStyle>
            <a:lvl1pPr>
              <a:defRPr sz="800" b="1" cap="none" spc="-10" baseline="0">
                <a:solidFill>
                  <a:srgbClr val="64646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35" hasCustomPrompt="1"/>
          </p:nvPr>
        </p:nvSpPr>
        <p:spPr>
          <a:xfrm>
            <a:off x="4860000" y="3085200"/>
            <a:ext cx="3567600" cy="1944000"/>
          </a:xfrm>
          <a:solidFill>
            <a:srgbClr val="333333"/>
          </a:solidFill>
        </p:spPr>
        <p:txBody>
          <a:bodyPr anchor="ctr"/>
          <a:lstStyle>
            <a:lvl1pPr algn="ctr">
              <a:defRPr sz="140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s-ES"/>
              <a:t>image</a:t>
            </a:r>
            <a:endParaRPr lang="en-US"/>
          </a:p>
        </p:txBody>
      </p:sp>
      <p:pic>
        <p:nvPicPr>
          <p:cNvPr id="15" name="Picture 14">
            <a:hlinkClick r:id="" action="ppaction://hlinkshowjump?jump=nextslide"/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5203" y="6357607"/>
            <a:ext cx="97528" cy="109719"/>
          </a:xfrm>
          <a:prstGeom prst="rect">
            <a:avLst/>
          </a:prstGeom>
        </p:spPr>
      </p:pic>
      <p:pic>
        <p:nvPicPr>
          <p:cNvPr id="4" name="Picture 3">
            <a:hlinkClick r:id="" action="ppaction://hlinkshowjump?jump=previousslide"/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1200" y="6357605"/>
            <a:ext cx="97528" cy="109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8156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ha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685800" y="2598322"/>
            <a:ext cx="7772400" cy="2277547"/>
          </a:xfrm>
        </p:spPr>
        <p:txBody>
          <a:bodyPr>
            <a:spAutoFit/>
          </a:bodyPr>
          <a:lstStyle>
            <a:lvl1pPr algn="ctr">
              <a:defRPr sz="71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11"/>
          <p:cNvSpPr>
            <a:spLocks noGrp="1"/>
          </p:cNvSpPr>
          <p:nvPr>
            <p:ph type="body" sz="quarter" idx="24"/>
          </p:nvPr>
        </p:nvSpPr>
        <p:spPr>
          <a:xfrm>
            <a:off x="446403" y="6343207"/>
            <a:ext cx="4176464" cy="353943"/>
          </a:xfrm>
        </p:spPr>
        <p:txBody>
          <a:bodyPr wrap="square">
            <a:spAutoFit/>
          </a:bodyPr>
          <a:lstStyle>
            <a:lvl1pPr>
              <a:defRPr sz="1700" kern="1200" spc="-40" baseline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13"/>
          <p:cNvSpPr>
            <a:spLocks noGrp="1"/>
          </p:cNvSpPr>
          <p:nvPr>
            <p:ph type="body" sz="quarter" idx="25"/>
          </p:nvPr>
        </p:nvSpPr>
        <p:spPr>
          <a:xfrm>
            <a:off x="457200" y="6444001"/>
            <a:ext cx="4103688" cy="215444"/>
          </a:xfrm>
        </p:spPr>
        <p:txBody>
          <a:bodyPr>
            <a:spAutoFit/>
          </a:bodyPr>
          <a:lstStyle>
            <a:lvl1pPr>
              <a:defRPr sz="800" b="1" cap="none" spc="-10" baseline="0">
                <a:solidFill>
                  <a:srgbClr val="64646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685800" y="3225600"/>
            <a:ext cx="7772400" cy="438582"/>
          </a:xfrm>
        </p:spPr>
        <p:txBody>
          <a:bodyPr wrap="square">
            <a:spAutoFit/>
          </a:bodyPr>
          <a:lstStyle>
            <a:lvl1pPr algn="ctr">
              <a:lnSpc>
                <a:spcPts val="2700"/>
              </a:lnSpc>
              <a:defRPr sz="3000" spc="-50" baseline="0">
                <a:latin typeface="Arial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2" name="Picture 11">
            <a:hlinkClick r:id="" action="ppaction://hlinkshowjump?jump=endshow"/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8002" y="6357607"/>
            <a:ext cx="103623" cy="109719"/>
          </a:xfrm>
          <a:prstGeom prst="rect">
            <a:avLst/>
          </a:prstGeom>
        </p:spPr>
      </p:pic>
      <p:pic>
        <p:nvPicPr>
          <p:cNvPr id="11" name="Picture 10">
            <a:hlinkClick r:id="" action="ppaction://hlinkshowjump?jump=previousslide"/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1200" y="6357605"/>
            <a:ext cx="97528" cy="109719"/>
          </a:xfrm>
          <a:prstGeom prst="rect">
            <a:avLst/>
          </a:prstGeom>
        </p:spPr>
      </p:pic>
      <p:pic>
        <p:nvPicPr>
          <p:cNvPr id="2" name="Picture 1">
            <a:hlinkClick r:id="" action="ppaction://hlinkshowjump?jump=firstslide"/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1603" y="6350407"/>
            <a:ext cx="134101" cy="128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24980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EA298E-BDEE-4584-BB6A-5237882F2398}" type="datetime1">
              <a:rPr lang="en-MY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16/11/2018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921439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defTabSz="457200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50370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C2687B-F4EE-4C59-9063-B865E0959EF1}" type="datetime1">
              <a:rPr lang="en-MY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16/11/2018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1411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387776-D9CF-48D8-99B1-31F7C2A9E4D6}" type="datetime1">
              <a:rPr lang="en-MY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16/11/2018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defTabSz="457200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08897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392FE7-E3E8-40FF-B6BC-FDFB9BA8F391}" type="datetime1">
              <a:rPr lang="en-MY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16/11/2018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46228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6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6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6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8E6C7C-FADF-4723-BB60-0BAED55DC947}" type="datetime1">
              <a:rPr lang="en-MY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16/11/2018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48690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80FC6D-891A-465F-BB72-5C472B14C324}" type="datetime1">
              <a:rPr lang="en-MY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16/11/2018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3144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DEAF3-2E17-45FE-9CB2-9E36AAAE56F5}" type="datetime1">
              <a:rPr lang="en-MY" smtClean="0"/>
              <a:t>16/11/2018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3A2614-D886-4A98-B913-115B85D88F77}" type="slidenum">
              <a:rPr lang="en-MY" smtClean="0"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CE091B-8880-4EA9-B49C-E59E5CFA01C3}" type="datetime1">
              <a:rPr lang="en-MY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16/11/2018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91976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3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185EAF-DDB0-4E4A-972C-9C92C86CD787}" type="datetime1">
              <a:rPr lang="en-MY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16/11/2018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10843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32992B-E92B-4D4D-B1B9-24C7566D829B}" type="datetime1">
              <a:rPr lang="en-MY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16/11/2018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indent="-283464" defTabSz="457200">
              <a:lnSpc>
                <a:spcPts val="3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None/>
            </a:pPr>
            <a:endParaRPr lang="en-US" sz="3200">
              <a:solidFill>
                <a:prstClr val="black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16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31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73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8896200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756CA1-71C3-4D54-81CC-0F09E29E6921}" type="datetime1">
              <a:rPr lang="en-MY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16/11/2018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303419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52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53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6191C2-BB9B-495E-BCA3-A1569341F3CF}" type="datetime1">
              <a:rPr lang="en-MY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16/11/2018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2642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1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6C3310-1ECB-4C9D-A5FA-C1D95389A4A8}" type="datetime1">
              <a:rPr lang="en-MY" smtClean="0"/>
              <a:t>16/11/2018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3A2614-D886-4A98-B913-115B85D88F77}" type="slidenum">
              <a:rPr lang="en-MY" smtClean="0"/>
              <a:t>‹#›</a:t>
            </a:fld>
            <a:endParaRPr lang="en-MY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2E9946-E64D-43AC-8DB2-3ECE7D0D5F93}" type="datetime1">
              <a:rPr lang="en-MY" smtClean="0"/>
              <a:t>16/11/2018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3A2614-D886-4A98-B913-115B85D88F77}" type="slidenum">
              <a:rPr lang="en-MY" smtClean="0"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3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3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D67D43-F0CB-41E4-9AC9-CC6FDC76A9C3}" type="datetime1">
              <a:rPr lang="en-MY" smtClean="0"/>
              <a:t>16/11/2018</a:t>
            </a:fld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3A2614-D886-4A98-B913-115B85D88F77}" type="slidenum">
              <a:rPr lang="en-MY" smtClean="0"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BCDE68-D042-4C1F-9F34-368293AA9B19}" type="datetime1">
              <a:rPr lang="en-MY" smtClean="0"/>
              <a:t>16/11/2018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3A2614-D886-4A98-B913-115B85D88F77}" type="slidenum">
              <a:rPr lang="en-MY" smtClean="0"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23691F-B319-498C-9FA1-0EA0417AE081}" type="datetime1">
              <a:rPr lang="en-MY" smtClean="0"/>
              <a:t>16/11/2018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3A2614-D886-4A98-B913-115B85D88F77}" type="slidenum">
              <a:rPr lang="en-MY" smtClean="0"/>
              <a:t>‹#›</a:t>
            </a:fld>
            <a:endParaRPr lang="en-MY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3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2729D0-EC8B-44BE-BADB-5E248FBA8495}" type="datetime1">
              <a:rPr lang="en-MY" smtClean="0"/>
              <a:t>16/11/2018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3A2614-D886-4A98-B913-115B85D88F77}" type="slidenum">
              <a:rPr lang="en-MY" smtClean="0"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C2C04D-A66D-4F1E-9ACC-F159F7991582}" type="datetime1">
              <a:rPr lang="en-MY" smtClean="0"/>
              <a:t>16/11/2018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3A2614-D886-4A98-B913-115B85D88F77}" type="slidenum">
              <a:rPr lang="en-MY" smtClean="0"/>
              <a:t>‹#›</a:t>
            </a:fld>
            <a:endParaRPr lang="en-MY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10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8" y="954342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70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3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21" y="21106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5" y="1055078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7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3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A3DFB23-C640-43D4-BB66-3FD3362E7F0C}" type="datetime1">
              <a:rPr lang="en-MY" smtClean="0"/>
              <a:t>16/11/2018</a:t>
            </a:fld>
            <a:endParaRPr lang="en-MY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MY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23A2614-D886-4A98-B913-115B85D88F77}" type="slidenum">
              <a:rPr lang="en-MY" smtClean="0"/>
              <a:t>‹#›</a:t>
            </a:fld>
            <a:endParaRPr lang="en-MY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1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168822" y="21106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Donut 10"/>
          <p:cNvSpPr/>
          <p:nvPr/>
        </p:nvSpPr>
        <p:spPr>
          <a:xfrm rot="2315675">
            <a:off x="182887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12880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6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defTabSz="457200"/>
            <a:fld id="{14F1D113-B177-46FE-921D-61974469B02B}" type="datetime1">
              <a:rPr lang="en-MY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16/11/2018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defTabSz="457200"/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defTabSz="457200"/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 defTabSz="457200"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5732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4"/>
            <a:ext cx="6400800" cy="3419476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en-US" dirty="0" smtClean="0">
                <a:effectLst/>
              </a:rPr>
              <a:t/>
            </a:r>
            <a:br>
              <a:rPr lang="en-US" dirty="0" smtClean="0">
                <a:effectLst/>
              </a:rPr>
            </a:br>
            <a:r>
              <a:rPr lang="en-US" dirty="0" smtClean="0">
                <a:effectLst/>
              </a:rPr>
              <a:t/>
            </a:r>
            <a:br>
              <a:rPr lang="en-US" dirty="0" smtClean="0">
                <a:effectLst/>
              </a:rPr>
            </a:br>
            <a:r>
              <a:rPr lang="en-US" sz="2200" dirty="0">
                <a:effectLst/>
              </a:rPr>
              <a:t>by</a:t>
            </a:r>
            <a:br>
              <a:rPr lang="en-US" sz="2200" dirty="0">
                <a:effectLst/>
              </a:rPr>
            </a:br>
            <a:r>
              <a:rPr lang="en-US" sz="2200" dirty="0">
                <a:effectLst/>
              </a:rPr>
              <a:t/>
            </a:r>
            <a:br>
              <a:rPr lang="en-US" sz="2200" dirty="0">
                <a:effectLst/>
              </a:rPr>
            </a:br>
            <a:r>
              <a:rPr lang="en-US" sz="2200" dirty="0"/>
              <a:t>Dr. </a:t>
            </a:r>
            <a:r>
              <a:rPr lang="en-US" sz="2200" dirty="0" smtClean="0"/>
              <a:t> Ahmad </a:t>
            </a:r>
            <a:r>
              <a:rPr lang="en-US" sz="2200" dirty="0" err="1"/>
              <a:t>Shanwani</a:t>
            </a:r>
            <a:r>
              <a:rPr lang="en-US" sz="2200" dirty="0"/>
              <a:t> Mohamed </a:t>
            </a:r>
            <a:r>
              <a:rPr lang="en-US" sz="2200" dirty="0" err="1"/>
              <a:t>Sidek</a:t>
            </a:r>
            <a:r>
              <a:rPr lang="en-US" sz="2200" dirty="0"/>
              <a:t/>
            </a:r>
            <a:br>
              <a:rPr lang="en-US" sz="2200" dirty="0"/>
            </a:br>
            <a:r>
              <a:rPr lang="en-US" sz="2200" dirty="0"/>
              <a:t>Consultant Colorectal Surgeon </a:t>
            </a:r>
            <a:br>
              <a:rPr lang="en-US" sz="2200" dirty="0"/>
            </a:br>
            <a:r>
              <a:rPr lang="en-US" sz="2200" dirty="0"/>
              <a:t>HRPZ II</a:t>
            </a:r>
            <a:br>
              <a:rPr lang="en-US" sz="2200" dirty="0"/>
            </a:br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en-US" sz="2200" dirty="0" smtClean="0"/>
              <a:t/>
            </a:r>
            <a:br>
              <a:rPr lang="en-US" sz="2200" dirty="0" smtClean="0"/>
            </a:br>
            <a:endParaRPr lang="en-MY" sz="2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MY" sz="3600" b="1" dirty="0">
                <a:latin typeface="Castellar" panose="020A0402060406010301" pitchFamily="18" charset="0"/>
              </a:rPr>
              <a:t>SURGICAL MANAGEMENT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</a:t>
            </a:fld>
            <a:endParaRPr lang="en-MY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pic>
        <p:nvPicPr>
          <p:cNvPr id="6" name="Picture 2" descr="C:\Users\Chin Eu\Downloads\image1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85" y="3058885"/>
            <a:ext cx="2088231" cy="3252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6246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043608" y="-27384"/>
            <a:ext cx="7498080" cy="1143000"/>
          </a:xfrm>
        </p:spPr>
        <p:txBody>
          <a:bodyPr>
            <a:normAutofit/>
          </a:bodyPr>
          <a:lstStyle/>
          <a:p>
            <a:r>
              <a:rPr lang="es-ES" sz="2800" b="1" dirty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TECHNIQUES IN COLORECTAL </a:t>
            </a:r>
            <a:r>
              <a:rPr lang="es-ES" sz="2800" b="1" dirty="0" smtClean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SURGERY</a:t>
            </a:r>
            <a:r>
              <a:rPr lang="es-ES" sz="2800" b="1" baseline="30000" dirty="0" smtClean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-1</a:t>
            </a:r>
            <a:endParaRPr lang="en-US" sz="2800" dirty="0">
              <a:solidFill>
                <a:schemeClr val="tx1"/>
              </a:solidFill>
              <a:effectLst/>
            </a:endParaRPr>
          </a:p>
        </p:txBody>
      </p:sp>
      <p:sp>
        <p:nvSpPr>
          <p:cNvPr id="16" name="Text Placeholder 2"/>
          <p:cNvSpPr>
            <a:spLocks noGrp="1"/>
          </p:cNvSpPr>
          <p:nvPr>
            <p:ph idx="1"/>
          </p:nvPr>
        </p:nvSpPr>
        <p:spPr>
          <a:xfrm>
            <a:off x="1115616" y="1004664"/>
            <a:ext cx="7498080" cy="4800600"/>
          </a:xfrm>
        </p:spPr>
        <p:txBody>
          <a:bodyPr/>
          <a:lstStyle/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000" cap="none" spc="0" dirty="0">
                <a:latin typeface="Book Antiqua" panose="02040602050305030304" pitchFamily="18" charset="0"/>
              </a:rPr>
              <a:t>Surgery in CRC involves </a:t>
            </a:r>
            <a:r>
              <a:rPr lang="en-US" sz="2000" b="1" cap="none" spc="0" dirty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en-bloc removal </a:t>
            </a:r>
            <a:r>
              <a:rPr lang="en-US" sz="2000" cap="none" spc="0" dirty="0">
                <a:latin typeface="Book Antiqua" panose="02040602050305030304" pitchFamily="18" charset="0"/>
              </a:rPr>
              <a:t>of the cancer with clear margins and its associated regional lymphatic drainage. </a:t>
            </a:r>
            <a:endParaRPr lang="en-US" sz="2000" cap="none" spc="0" dirty="0" smtClean="0">
              <a:latin typeface="Book Antiqua" panose="02040602050305030304" pitchFamily="18" charset="0"/>
            </a:endParaRP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sz="2000" cap="none" spc="0" dirty="0" smtClean="0">
              <a:latin typeface="Book Antiqua" panose="02040602050305030304" pitchFamily="18" charset="0"/>
            </a:endParaRP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000" cap="none" spc="0" dirty="0" smtClean="0">
                <a:latin typeface="Book Antiqua" panose="02040602050305030304" pitchFamily="18" charset="0"/>
              </a:rPr>
              <a:t>The </a:t>
            </a:r>
            <a:r>
              <a:rPr lang="en-US" sz="2000" cap="none" spc="0" dirty="0">
                <a:latin typeface="Book Antiqua" panose="02040602050305030304" pitchFamily="18" charset="0"/>
              </a:rPr>
              <a:t>aim is to achieve </a:t>
            </a:r>
            <a:r>
              <a:rPr lang="en-US" sz="2000" b="1" cap="none" spc="0" dirty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complete resection (R0) </a:t>
            </a:r>
            <a:r>
              <a:rPr lang="en-US" sz="2000" cap="none" spc="0" dirty="0">
                <a:latin typeface="Book Antiqua" panose="02040602050305030304" pitchFamily="18" charset="0"/>
              </a:rPr>
              <a:t>of the cancer</a:t>
            </a:r>
            <a:r>
              <a:rPr lang="en-US" sz="2000" cap="none" spc="0" dirty="0" smtClean="0">
                <a:latin typeface="Book Antiqua" panose="02040602050305030304" pitchFamily="18" charset="0"/>
              </a:rPr>
              <a:t>.</a:t>
            </a:r>
          </a:p>
          <a:p>
            <a:pPr lvl="0" algn="just">
              <a:lnSpc>
                <a:spcPct val="90000"/>
              </a:lnSpc>
              <a:spcBef>
                <a:spcPts val="1000"/>
              </a:spcBef>
            </a:pPr>
            <a:endParaRPr lang="en-US" sz="2000" cap="none" spc="0" dirty="0">
              <a:latin typeface="Book Antiqua" panose="02040602050305030304" pitchFamily="18" charset="0"/>
            </a:endParaRPr>
          </a:p>
          <a:p>
            <a:pPr marL="82296" lvl="0" indent="0" algn="just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2000" b="1" cap="none" spc="0" dirty="0" smtClean="0">
                <a:latin typeface="Book Antiqua" panose="02040602050305030304" pitchFamily="18" charset="0"/>
              </a:rPr>
              <a:t>a. Colon Carcinoma</a:t>
            </a:r>
            <a:endParaRPr lang="en-US" sz="2000" b="1" cap="none" spc="0" dirty="0">
              <a:latin typeface="Book Antiqua" panose="02040602050305030304" pitchFamily="18" charset="0"/>
            </a:endParaRP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sz="2000" cap="none" spc="0" dirty="0" smtClean="0">
              <a:latin typeface="Book Antiqua" panose="02040602050305030304" pitchFamily="18" charset="0"/>
            </a:endParaRP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000" cap="none" spc="0" dirty="0" smtClean="0">
                <a:latin typeface="Book Antiqua" panose="02040602050305030304" pitchFamily="18" charset="0"/>
              </a:rPr>
              <a:t>A </a:t>
            </a:r>
            <a:r>
              <a:rPr lang="en-US" sz="2000" b="1" cap="none" spc="0" dirty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thorough surgical </a:t>
            </a:r>
            <a:r>
              <a:rPr lang="en-US" sz="2000" b="1" cap="none" spc="0" dirty="0" smtClean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exploration </a:t>
            </a:r>
            <a:r>
              <a:rPr lang="en-US" sz="2000" cap="none" spc="0" dirty="0">
                <a:latin typeface="Book Antiqua" panose="02040602050305030304" pitchFamily="18" charset="0"/>
              </a:rPr>
              <a:t>of the abdomen should be performed at the time of resection. </a:t>
            </a:r>
            <a:endParaRPr lang="en-US" sz="2000" cap="none" spc="0" dirty="0" smtClean="0">
              <a:latin typeface="Book Antiqua" panose="02040602050305030304" pitchFamily="18" charset="0"/>
            </a:endParaRP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sz="2000" cap="none" spc="0" dirty="0" smtClean="0">
              <a:latin typeface="Book Antiqua" panose="02040602050305030304" pitchFamily="18" charset="0"/>
            </a:endParaRP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000" cap="none" spc="0" dirty="0" smtClean="0">
                <a:latin typeface="Book Antiqua" panose="02040602050305030304" pitchFamily="18" charset="0"/>
              </a:rPr>
              <a:t>This </a:t>
            </a:r>
            <a:r>
              <a:rPr lang="en-US" sz="2000" cap="none" spc="0" dirty="0">
                <a:latin typeface="Book Antiqua" panose="02040602050305030304" pitchFamily="18" charset="0"/>
              </a:rPr>
              <a:t>is to exclude any possible synchronous lesion, assess the extent of primary disease and if there are any distant metastases and to exclude any other coexisting </a:t>
            </a:r>
            <a:r>
              <a:rPr lang="en-US" sz="2000" cap="none" spc="0" dirty="0">
                <a:solidFill>
                  <a:prstClr val="white"/>
                </a:solidFill>
                <a:latin typeface="Book Antiqua" panose="02040602050305030304" pitchFamily="18" charset="0"/>
              </a:rPr>
              <a:t>pathology</a:t>
            </a:r>
            <a:r>
              <a:rPr lang="en-US" sz="2200" cap="none" spc="0" dirty="0">
                <a:solidFill>
                  <a:prstClr val="white"/>
                </a:solidFill>
                <a:latin typeface="Calibri" panose="020F0502020204030204"/>
                <a:cs typeface="+mn-cs"/>
              </a:rPr>
              <a:t>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A2614-D886-4A98-B913-115B85D88F77}" type="slidenum">
              <a:rPr lang="en-MY" smtClean="0"/>
              <a:t>10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39999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043608" y="44624"/>
            <a:ext cx="7498080" cy="1143000"/>
          </a:xfrm>
        </p:spPr>
        <p:txBody>
          <a:bodyPr>
            <a:normAutofit/>
          </a:bodyPr>
          <a:lstStyle/>
          <a:p>
            <a:r>
              <a:rPr lang="es-ES" sz="2800" b="1" dirty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TECHNIQUES IN COLORECTAL </a:t>
            </a:r>
            <a:r>
              <a:rPr lang="es-ES" sz="2800" b="1" dirty="0" smtClean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SURGERY</a:t>
            </a:r>
            <a:r>
              <a:rPr lang="es-ES" sz="2800" b="1" baseline="30000" dirty="0" smtClean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-2</a:t>
            </a:r>
            <a:endParaRPr lang="en-US" sz="2800" b="1" baseline="30000" dirty="0">
              <a:solidFill>
                <a:srgbClr val="CC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skerville Old Face" panose="02020602080505020303" pitchFamily="18" charset="0"/>
            </a:endParaRPr>
          </a:p>
        </p:txBody>
      </p:sp>
      <p:sp>
        <p:nvSpPr>
          <p:cNvPr id="16" name="Text Placeholder 2"/>
          <p:cNvSpPr>
            <a:spLocks noGrp="1"/>
          </p:cNvSpPr>
          <p:nvPr>
            <p:ph idx="1"/>
          </p:nvPr>
        </p:nvSpPr>
        <p:spPr>
          <a:xfrm>
            <a:off x="1106368" y="1052736"/>
            <a:ext cx="7498080" cy="4800600"/>
          </a:xfrm>
        </p:spPr>
        <p:txBody>
          <a:bodyPr>
            <a:normAutofit lnSpcReduction="10000"/>
          </a:bodyPr>
          <a:lstStyle/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sz="1800" cap="none" spc="0" dirty="0" smtClean="0">
              <a:latin typeface="Book Antiqua" panose="02040602050305030304" pitchFamily="18" charset="0"/>
            </a:endParaRP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800" cap="none" spc="0" dirty="0" smtClean="0">
                <a:latin typeface="Book Antiqua" panose="02040602050305030304" pitchFamily="18" charset="0"/>
              </a:rPr>
              <a:t>The </a:t>
            </a:r>
            <a:r>
              <a:rPr lang="en-US" sz="1800" cap="none" spc="0" dirty="0">
                <a:latin typeface="Book Antiqua" panose="02040602050305030304" pitchFamily="18" charset="0"/>
              </a:rPr>
              <a:t>extent of bowel resection for colon carcinoma depends on the site of the primary lesion, blood supply and lymphatics to the affected segment. </a:t>
            </a:r>
            <a:endParaRPr lang="en-US" sz="1800" cap="none" spc="0" dirty="0" smtClean="0">
              <a:latin typeface="Book Antiqua" panose="02040602050305030304" pitchFamily="18" charset="0"/>
            </a:endParaRP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sz="1800" cap="none" spc="0" dirty="0" smtClean="0">
              <a:latin typeface="Book Antiqua" panose="02040602050305030304" pitchFamily="18" charset="0"/>
            </a:endParaRP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800" b="1" cap="none" spc="0" dirty="0" smtClean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Complete </a:t>
            </a:r>
            <a:r>
              <a:rPr lang="en-US" sz="1800" b="1" cap="none" spc="0" dirty="0" err="1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mesocolic</a:t>
            </a:r>
            <a:r>
              <a:rPr lang="en-US" sz="1800" b="1" cap="none" spc="0" dirty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excision and flush ligation of the colonic vessels </a:t>
            </a:r>
            <a:r>
              <a:rPr lang="en-US" sz="1800" cap="none" spc="0" dirty="0">
                <a:latin typeface="Book Antiqua" panose="02040602050305030304" pitchFamily="18" charset="0"/>
              </a:rPr>
              <a:t>has demonstrated reduced risk of local recurrence and improved five-year survival rate compared with earlier </a:t>
            </a:r>
            <a:r>
              <a:rPr lang="en-US" sz="1800" cap="none" spc="0" dirty="0" smtClean="0">
                <a:latin typeface="Book Antiqua" panose="02040602050305030304" pitchFamily="18" charset="0"/>
              </a:rPr>
              <a:t>techniques.</a:t>
            </a:r>
            <a:r>
              <a:rPr lang="en-US" sz="1800" cap="none" spc="0" baseline="30000" dirty="0" smtClean="0">
                <a:latin typeface="Book Antiqua" panose="02040602050305030304" pitchFamily="18" charset="0"/>
              </a:rPr>
              <a:t>87</a:t>
            </a:r>
            <a:r>
              <a:rPr lang="en-US" sz="1800" cap="none" spc="0" dirty="0" smtClean="0">
                <a:latin typeface="Book Antiqua" panose="02040602050305030304" pitchFamily="18" charset="0"/>
              </a:rPr>
              <a:t> </a:t>
            </a: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sz="1800" cap="none" spc="0" dirty="0">
              <a:latin typeface="Book Antiqua" panose="02040602050305030304" pitchFamily="18" charset="0"/>
            </a:endParaRP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800" cap="none" spc="0" dirty="0">
                <a:latin typeface="Book Antiqua" panose="02040602050305030304" pitchFamily="18" charset="0"/>
              </a:rPr>
              <a:t>Total number of lymph nodes evaluated at the time of resection has been associated with </a:t>
            </a:r>
            <a:r>
              <a:rPr lang="en-US" sz="1800" b="1" cap="none" spc="0" dirty="0" smtClean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survival</a:t>
            </a:r>
            <a:r>
              <a:rPr lang="en-US" sz="1800" cap="none" spc="0" dirty="0" smtClean="0">
                <a:latin typeface="Book Antiqua" panose="02040602050305030304" pitchFamily="18" charset="0"/>
              </a:rPr>
              <a:t>.</a:t>
            </a:r>
            <a:r>
              <a:rPr lang="en-US" sz="1800" cap="none" spc="0" baseline="30000" dirty="0" smtClean="0">
                <a:latin typeface="Book Antiqua" panose="02040602050305030304" pitchFamily="18" charset="0"/>
              </a:rPr>
              <a:t>88</a:t>
            </a:r>
            <a:r>
              <a:rPr lang="en-US" sz="1800" cap="none" spc="0" dirty="0" smtClean="0">
                <a:latin typeface="Book Antiqua" panose="02040602050305030304" pitchFamily="18" charset="0"/>
              </a:rPr>
              <a:t> </a:t>
            </a:r>
            <a:r>
              <a:rPr lang="en-US" sz="1800" cap="none" spc="0" dirty="0">
                <a:latin typeface="Book Antiqua" panose="02040602050305030304" pitchFamily="18" charset="0"/>
              </a:rPr>
              <a:t>It is recommended that </a:t>
            </a:r>
            <a:r>
              <a:rPr lang="en-US" sz="1800" b="1" cap="none" spc="0" dirty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at least 12 lymph nodes</a:t>
            </a:r>
            <a:r>
              <a:rPr lang="en-US" sz="1800" cap="none" spc="0" dirty="0">
                <a:latin typeface="Book Antiqua" panose="02040602050305030304" pitchFamily="18" charset="0"/>
              </a:rPr>
              <a:t> to be evaluated to assign N0 </a:t>
            </a:r>
            <a:r>
              <a:rPr lang="en-US" sz="1800" cap="none" spc="0" dirty="0" smtClean="0">
                <a:latin typeface="Book Antiqua" panose="02040602050305030304" pitchFamily="18" charset="0"/>
              </a:rPr>
              <a:t>stage.</a:t>
            </a:r>
            <a:r>
              <a:rPr lang="en-US" sz="1800" cap="none" spc="0" baseline="30000" dirty="0" smtClean="0">
                <a:latin typeface="Book Antiqua" panose="02040602050305030304" pitchFamily="18" charset="0"/>
              </a:rPr>
              <a:t>89</a:t>
            </a:r>
            <a:r>
              <a:rPr lang="en-US" sz="1800" cap="none" spc="0" dirty="0" smtClean="0">
                <a:latin typeface="Book Antiqua" panose="02040602050305030304" pitchFamily="18" charset="0"/>
              </a:rPr>
              <a:t> </a:t>
            </a:r>
            <a:r>
              <a:rPr lang="en-US" sz="1800" cap="none" spc="0" dirty="0">
                <a:latin typeface="Book Antiqua" panose="02040602050305030304" pitchFamily="18" charset="0"/>
              </a:rPr>
              <a:t>Thus, surgery performed should ensure at least 12 lymph nodes are harvested</a:t>
            </a:r>
            <a:r>
              <a:rPr lang="en-US" sz="1800" cap="none" spc="0" dirty="0" smtClean="0">
                <a:latin typeface="Book Antiqua" panose="02040602050305030304" pitchFamily="18" charset="0"/>
              </a:rPr>
              <a:t>.</a:t>
            </a: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sz="1800" cap="none" spc="0" dirty="0">
              <a:latin typeface="Book Antiqua" panose="02040602050305030304" pitchFamily="18" charset="0"/>
            </a:endParaRP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800" cap="none" spc="0" dirty="0">
                <a:latin typeface="Book Antiqua" panose="02040602050305030304" pitchFamily="18" charset="0"/>
              </a:rPr>
              <a:t>Synchronous colon carcinoma can be treated by two separate resections or subtotal </a:t>
            </a:r>
            <a:r>
              <a:rPr lang="en-US" sz="1800" cap="none" spc="0" dirty="0" smtClean="0">
                <a:latin typeface="Book Antiqua" panose="02040602050305030304" pitchFamily="18" charset="0"/>
              </a:rPr>
              <a:t>colectomy.</a:t>
            </a:r>
            <a:r>
              <a:rPr lang="en-US" sz="1800" cap="none" spc="0" baseline="30000" dirty="0" smtClean="0">
                <a:latin typeface="Book Antiqua" panose="02040602050305030304" pitchFamily="18" charset="0"/>
              </a:rPr>
              <a:t>88</a:t>
            </a:r>
            <a:endParaRPr lang="en-US" sz="1800" cap="none" spc="0" baseline="30000" dirty="0">
              <a:latin typeface="Book Antiqua" panose="02040602050305030304" pitchFamily="18" charset="0"/>
            </a:endParaRPr>
          </a:p>
        </p:txBody>
      </p:sp>
      <p:sp>
        <p:nvSpPr>
          <p:cNvPr id="8" name="Text Placeholder 8">
            <a:extLst>
              <a:ext uri="{FF2B5EF4-FFF2-40B4-BE49-F238E27FC236}">
                <a16:creationId xmlns="" xmlns:a16="http://schemas.microsoft.com/office/drawing/2014/main" id="{00A28257-3F90-0341-82D3-8D03C6C1734E}"/>
              </a:ext>
            </a:extLst>
          </p:cNvPr>
          <p:cNvSpPr txBox="1">
            <a:spLocks/>
          </p:cNvSpPr>
          <p:nvPr/>
        </p:nvSpPr>
        <p:spPr>
          <a:xfrm>
            <a:off x="1187625" y="5877272"/>
            <a:ext cx="7560840" cy="925894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ts val="1300"/>
              </a:lnSpc>
              <a:spcBef>
                <a:spcPts val="0"/>
              </a:spcBef>
              <a:buFontTx/>
              <a:buNone/>
              <a:defRPr sz="800" b="1" i="0" kern="1200" cap="none" spc="-10" baseline="0">
                <a:solidFill>
                  <a:srgbClr val="646464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628650" indent="-17145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1085850" indent="-17145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3pPr>
            <a:lvl4pPr marL="1543050" indent="-17145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4pPr>
            <a:lvl5pPr marL="2000250" indent="-17145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900" dirty="0">
                <a:solidFill>
                  <a:schemeClr val="tx1"/>
                </a:solidFill>
                <a:latin typeface="+mn-lt"/>
              </a:rPr>
              <a:t>87. </a:t>
            </a:r>
            <a:r>
              <a:rPr lang="en-US" sz="900" dirty="0" err="1">
                <a:solidFill>
                  <a:schemeClr val="tx1"/>
                </a:solidFill>
                <a:latin typeface="+mn-lt"/>
              </a:rPr>
              <a:t>Hohenberger</a:t>
            </a:r>
            <a:r>
              <a:rPr lang="en-US" sz="900" dirty="0">
                <a:solidFill>
                  <a:schemeClr val="tx1"/>
                </a:solidFill>
                <a:latin typeface="+mn-lt"/>
              </a:rPr>
              <a:t> W, et al. Standardized surgery for colonic cancer: complete </a:t>
            </a:r>
            <a:r>
              <a:rPr lang="en-US" sz="900" dirty="0" err="1">
                <a:solidFill>
                  <a:schemeClr val="tx1"/>
                </a:solidFill>
                <a:latin typeface="+mn-lt"/>
              </a:rPr>
              <a:t>mesocolic</a:t>
            </a:r>
            <a:r>
              <a:rPr lang="en-US" sz="900" dirty="0">
                <a:solidFill>
                  <a:schemeClr val="tx1"/>
                </a:solidFill>
                <a:latin typeface="+mn-lt"/>
              </a:rPr>
              <a:t> excision and central ligation-technical notes and </a:t>
            </a:r>
          </a:p>
          <a:p>
            <a:pPr algn="just"/>
            <a:r>
              <a:rPr lang="en-US" sz="900" dirty="0">
                <a:solidFill>
                  <a:schemeClr val="tx1"/>
                </a:solidFill>
                <a:latin typeface="+mn-lt"/>
              </a:rPr>
              <a:t>outcome. Colorectal Dis. 2009;11(4):354-64. </a:t>
            </a:r>
            <a:endParaRPr lang="en-US" sz="900" dirty="0" smtClean="0">
              <a:solidFill>
                <a:schemeClr val="tx1"/>
              </a:solidFill>
              <a:latin typeface="+mn-lt"/>
            </a:endParaRPr>
          </a:p>
          <a:p>
            <a:pPr algn="just"/>
            <a:r>
              <a:rPr lang="en-US" sz="900" dirty="0" smtClean="0">
                <a:solidFill>
                  <a:schemeClr val="tx1"/>
                </a:solidFill>
                <a:latin typeface="+mn-lt"/>
              </a:rPr>
              <a:t>88. </a:t>
            </a:r>
            <a:r>
              <a:rPr lang="en-MY" sz="900" dirty="0" smtClean="0">
                <a:solidFill>
                  <a:schemeClr val="tx1"/>
                </a:solidFill>
                <a:latin typeface="+mn-lt"/>
              </a:rPr>
              <a:t>Chang </a:t>
            </a:r>
            <a:r>
              <a:rPr lang="en-MY" sz="900" dirty="0">
                <a:solidFill>
                  <a:schemeClr val="tx1"/>
                </a:solidFill>
                <a:latin typeface="+mn-lt"/>
              </a:rPr>
              <a:t>GJ, Kaiser AM, Mills S, et al. Practice parameters for the management </a:t>
            </a:r>
            <a:r>
              <a:rPr lang="en-MY" sz="900" dirty="0" smtClean="0">
                <a:solidFill>
                  <a:schemeClr val="tx1"/>
                </a:solidFill>
                <a:latin typeface="+mn-lt"/>
              </a:rPr>
              <a:t>of </a:t>
            </a:r>
            <a:r>
              <a:rPr lang="fr-FR" sz="900" dirty="0" smtClean="0">
                <a:solidFill>
                  <a:schemeClr val="tx1"/>
                </a:solidFill>
                <a:latin typeface="+mn-lt"/>
              </a:rPr>
              <a:t>colon </a:t>
            </a:r>
            <a:r>
              <a:rPr lang="fr-FR" sz="900" dirty="0">
                <a:solidFill>
                  <a:schemeClr val="tx1"/>
                </a:solidFill>
                <a:latin typeface="+mn-lt"/>
              </a:rPr>
              <a:t>cancer. Dis Colon Rectum. 2012;55(8):831-43.</a:t>
            </a:r>
            <a:endParaRPr lang="en-US" sz="900" dirty="0">
              <a:solidFill>
                <a:schemeClr val="tx1"/>
              </a:solidFill>
              <a:latin typeface="+mn-lt"/>
            </a:endParaRPr>
          </a:p>
          <a:p>
            <a:pPr algn="just"/>
            <a:r>
              <a:rPr lang="en-US" sz="900" dirty="0">
                <a:solidFill>
                  <a:schemeClr val="tx1"/>
                </a:solidFill>
                <a:latin typeface="+mn-lt"/>
              </a:rPr>
              <a:t>89. Benson A, et al. NCCN clinical practice guidelines in oncology: colon cancer. Fort Washington, PA: National Comprehensive Cancer Network. 2013.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A2614-D886-4A98-B913-115B85D88F77}" type="slidenum">
              <a:rPr lang="en-MY" smtClean="0"/>
              <a:t>11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086317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2"/>
          <p:cNvSpPr>
            <a:spLocks noGrp="1"/>
          </p:cNvSpPr>
          <p:nvPr>
            <p:ph idx="1"/>
          </p:nvPr>
        </p:nvSpPr>
        <p:spPr>
          <a:xfrm>
            <a:off x="1178376" y="908720"/>
            <a:ext cx="7498080" cy="4800600"/>
          </a:xfrm>
        </p:spPr>
        <p:txBody>
          <a:bodyPr>
            <a:normAutofit fontScale="92500" lnSpcReduction="10000"/>
          </a:bodyPr>
          <a:lstStyle/>
          <a:p>
            <a:pPr marL="82296" lvl="0" indent="0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2000" b="1" cap="none" spc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b. Rectal Carcinoma</a:t>
            </a: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sz="2000" cap="none" spc="0" dirty="0" smtClean="0">
              <a:latin typeface="Book Antiqua" panose="02040602050305030304" pitchFamily="18" charset="0"/>
            </a:endParaRP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000" cap="none" spc="0" dirty="0" smtClean="0">
                <a:latin typeface="Book Antiqua" panose="02040602050305030304" pitchFamily="18" charset="0"/>
              </a:rPr>
              <a:t>Survival </a:t>
            </a:r>
            <a:r>
              <a:rPr lang="en-US" sz="2000" cap="none" spc="0" dirty="0">
                <a:latin typeface="Book Antiqua" panose="02040602050305030304" pitchFamily="18" charset="0"/>
              </a:rPr>
              <a:t>in rectal cancer improves and complication rates decrease when </a:t>
            </a:r>
            <a:r>
              <a:rPr lang="en-US" sz="2000" b="1" cap="none" spc="0" dirty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credentialed surgeons </a:t>
            </a:r>
            <a:r>
              <a:rPr lang="en-US" sz="2000" cap="none" spc="0" dirty="0">
                <a:latin typeface="Book Antiqua" panose="02040602050305030304" pitchFamily="18" charset="0"/>
              </a:rPr>
              <a:t>are involved in the care of CRC patients. </a:t>
            </a:r>
            <a:endParaRPr lang="en-US" sz="2000" cap="none" spc="0" dirty="0" smtClean="0">
              <a:latin typeface="Book Antiqua" panose="02040602050305030304" pitchFamily="18" charset="0"/>
            </a:endParaRP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sz="2000" cap="none" spc="0" dirty="0" smtClean="0">
              <a:latin typeface="Book Antiqua" panose="02040602050305030304" pitchFamily="18" charset="0"/>
            </a:endParaRP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000" cap="none" spc="0" dirty="0" smtClean="0">
                <a:latin typeface="Book Antiqua" panose="02040602050305030304" pitchFamily="18" charset="0"/>
              </a:rPr>
              <a:t>The </a:t>
            </a:r>
            <a:r>
              <a:rPr lang="en-US" sz="2000" cap="none" spc="0" dirty="0">
                <a:latin typeface="Book Antiqua" panose="02040602050305030304" pitchFamily="18" charset="0"/>
              </a:rPr>
              <a:t>surgeons are more likely to perform restorative procedures, leading to fewer permanent </a:t>
            </a:r>
            <a:r>
              <a:rPr lang="en-US" sz="2000" cap="none" spc="0" dirty="0" smtClean="0">
                <a:latin typeface="Book Antiqua" panose="02040602050305030304" pitchFamily="18" charset="0"/>
              </a:rPr>
              <a:t>ostomies.</a:t>
            </a:r>
            <a:endParaRPr lang="en-US" sz="2000" baseline="30000" dirty="0">
              <a:latin typeface="Book Antiqua" panose="02040602050305030304" pitchFamily="18" charset="0"/>
            </a:endParaRP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sz="2000" cap="none" spc="0" dirty="0">
              <a:latin typeface="Book Antiqua" panose="02040602050305030304" pitchFamily="18" charset="0"/>
            </a:endParaRP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000" cap="none" spc="0" dirty="0">
                <a:latin typeface="Book Antiqua" panose="02040602050305030304" pitchFamily="18" charset="0"/>
              </a:rPr>
              <a:t>Treatment of rectal carcinoma is </a:t>
            </a:r>
            <a:r>
              <a:rPr lang="en-US" sz="2000" b="1" cap="none" spc="0" dirty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based on clinical disease stage</a:t>
            </a:r>
            <a:r>
              <a:rPr lang="en-US" sz="2000" cap="none" spc="0" dirty="0">
                <a:latin typeface="Book Antiqua" panose="02040602050305030304" pitchFamily="18" charset="0"/>
              </a:rPr>
              <a:t>. Patients with early stage disease are treated with primary surgery</a:t>
            </a:r>
            <a:r>
              <a:rPr lang="en-US" sz="2000" cap="none" spc="0" dirty="0" smtClean="0">
                <a:latin typeface="Book Antiqua" panose="02040602050305030304" pitchFamily="18" charset="0"/>
              </a:rPr>
              <a:t>.</a:t>
            </a: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sz="2000" cap="none" spc="0" dirty="0" smtClean="0">
              <a:latin typeface="Book Antiqua" panose="02040602050305030304" pitchFamily="18" charset="0"/>
            </a:endParaRP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000" cap="none" spc="0" dirty="0" smtClean="0">
                <a:latin typeface="Book Antiqua" panose="02040602050305030304" pitchFamily="18" charset="0"/>
              </a:rPr>
              <a:t>Treatment </a:t>
            </a:r>
            <a:r>
              <a:rPr lang="en-US" sz="2000" cap="none" spc="0" dirty="0">
                <a:latin typeface="Book Antiqua" panose="02040602050305030304" pitchFamily="18" charset="0"/>
              </a:rPr>
              <a:t>of locally advanced disease requires a </a:t>
            </a:r>
            <a:r>
              <a:rPr lang="en-US" sz="2000" b="1" cap="none" spc="0" dirty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multidisciplinary approach </a:t>
            </a:r>
            <a:r>
              <a:rPr lang="en-US" sz="2000" cap="none" spc="0" dirty="0">
                <a:latin typeface="Book Antiqua" panose="02040602050305030304" pitchFamily="18" charset="0"/>
              </a:rPr>
              <a:t>which includes neoadjuvant RT or concurrent </a:t>
            </a:r>
            <a:r>
              <a:rPr lang="en-US" sz="2000" cap="none" spc="0" dirty="0" smtClean="0">
                <a:latin typeface="Book Antiqua" panose="02040602050305030304" pitchFamily="18" charset="0"/>
              </a:rPr>
              <a:t>chemoradiotherapy.</a:t>
            </a:r>
            <a:r>
              <a:rPr lang="en-US" sz="2000" cap="none" spc="0" baseline="30000" dirty="0" smtClean="0">
                <a:latin typeface="Book Antiqua" panose="02040602050305030304" pitchFamily="18" charset="0"/>
              </a:rPr>
              <a:t>90</a:t>
            </a:r>
            <a:r>
              <a:rPr lang="en-US" sz="2000" cap="none" spc="0" dirty="0" smtClean="0">
                <a:latin typeface="Book Antiqua" panose="02040602050305030304" pitchFamily="18" charset="0"/>
              </a:rPr>
              <a:t> </a:t>
            </a:r>
            <a:r>
              <a:rPr lang="en-US" sz="2000" cap="none" spc="0" dirty="0">
                <a:solidFill>
                  <a:prstClr val="white"/>
                </a:solidFill>
                <a:latin typeface="Book Antiqua" panose="02040602050305030304" pitchFamily="18" charset="0"/>
              </a:rPr>
              <a:t>(</a:t>
            </a:r>
            <a:r>
              <a:rPr lang="en-US" sz="2200" cap="none" spc="0" dirty="0">
                <a:solidFill>
                  <a:prstClr val="white"/>
                </a:solidFill>
                <a:latin typeface="Calibri" panose="020F0502020204030204"/>
                <a:cs typeface="+mn-cs"/>
              </a:rPr>
              <a:t>CCRT) followed by surgery. </a:t>
            </a:r>
          </a:p>
        </p:txBody>
      </p:sp>
      <p:sp>
        <p:nvSpPr>
          <p:cNvPr id="8" name="Text Placeholder 8">
            <a:extLst>
              <a:ext uri="{FF2B5EF4-FFF2-40B4-BE49-F238E27FC236}">
                <a16:creationId xmlns="" xmlns:a16="http://schemas.microsoft.com/office/drawing/2014/main" id="{F1B7F277-A940-E74C-9FA8-EE69E3C0FC9D}"/>
              </a:ext>
            </a:extLst>
          </p:cNvPr>
          <p:cNvSpPr txBox="1">
            <a:spLocks/>
          </p:cNvSpPr>
          <p:nvPr/>
        </p:nvSpPr>
        <p:spPr>
          <a:xfrm>
            <a:off x="1259632" y="6220906"/>
            <a:ext cx="7704856" cy="425758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ts val="1300"/>
              </a:lnSpc>
              <a:spcBef>
                <a:spcPts val="0"/>
              </a:spcBef>
              <a:buFontTx/>
              <a:buNone/>
              <a:defRPr sz="800" b="1" i="0" kern="1200" cap="none" spc="-10" baseline="0">
                <a:solidFill>
                  <a:srgbClr val="646464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628650" indent="-17145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1085850" indent="-17145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3pPr>
            <a:lvl4pPr marL="1543050" indent="-17145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4pPr>
            <a:lvl5pPr marL="2000250" indent="-17145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>
                <a:solidFill>
                  <a:schemeClr val="tx1"/>
                </a:solidFill>
                <a:latin typeface="+mn-lt"/>
              </a:rPr>
              <a:t>90. Monson JR, Weiser MR, </a:t>
            </a:r>
            <a:r>
              <a:rPr lang="en-US" sz="900" dirty="0" err="1">
                <a:solidFill>
                  <a:schemeClr val="tx1"/>
                </a:solidFill>
                <a:latin typeface="+mn-lt"/>
              </a:rPr>
              <a:t>Buie</a:t>
            </a:r>
            <a:r>
              <a:rPr lang="en-US" sz="900" dirty="0">
                <a:solidFill>
                  <a:schemeClr val="tx1"/>
                </a:solidFill>
                <a:latin typeface="+mn-lt"/>
              </a:rPr>
              <a:t> WD, et al. Practice parameters for the management of rectal cancer (revised). Dis Colon Rectum. 2013;56(5):535-50.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043608" y="-171400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s-ES" sz="2800" b="1" dirty="0" smtClean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TECHNIQUES IN COLORECTAL SURGERY</a:t>
            </a:r>
            <a:r>
              <a:rPr lang="es-ES" sz="2800" b="1" baseline="30000" dirty="0" smtClean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-3</a:t>
            </a:r>
            <a:endParaRPr lang="en-US" sz="2800" b="1" baseline="30000" dirty="0">
              <a:solidFill>
                <a:srgbClr val="CC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skerville Old Face" panose="02020602080505020303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A2614-D886-4A98-B913-115B85D88F77}" type="slidenum">
              <a:rPr lang="en-MY" smtClean="0"/>
              <a:t>12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6881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p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043608" y="-99392"/>
            <a:ext cx="7498080" cy="1143000"/>
          </a:xfrm>
        </p:spPr>
        <p:txBody>
          <a:bodyPr>
            <a:normAutofit/>
          </a:bodyPr>
          <a:lstStyle/>
          <a:p>
            <a:r>
              <a:rPr lang="es-ES" sz="2800" b="1" dirty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TECHNIQUES IN COLORECTAL </a:t>
            </a:r>
            <a:r>
              <a:rPr lang="es-ES" sz="2800" b="1" dirty="0" smtClean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SURGERY</a:t>
            </a:r>
            <a:r>
              <a:rPr lang="es-ES" sz="2800" b="1" baseline="30000" dirty="0" smtClean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-4</a:t>
            </a:r>
            <a:endParaRPr lang="en-US" sz="2800" b="1" baseline="30000" dirty="0">
              <a:solidFill>
                <a:srgbClr val="CC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skerville Old Face" panose="02020602080505020303" pitchFamily="18" charset="0"/>
            </a:endParaRPr>
          </a:p>
        </p:txBody>
      </p:sp>
      <p:sp>
        <p:nvSpPr>
          <p:cNvPr id="16" name="Text Placeholder 2"/>
          <p:cNvSpPr>
            <a:spLocks noGrp="1"/>
          </p:cNvSpPr>
          <p:nvPr>
            <p:ph idx="1"/>
          </p:nvPr>
        </p:nvSpPr>
        <p:spPr>
          <a:xfrm>
            <a:off x="1115616" y="764704"/>
            <a:ext cx="7498080" cy="4800600"/>
          </a:xfrm>
        </p:spPr>
        <p:txBody>
          <a:bodyPr>
            <a:normAutofit/>
          </a:bodyPr>
          <a:lstStyle/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000" cap="none" spc="0" dirty="0">
                <a:latin typeface="Book Antiqua" panose="02040602050305030304" pitchFamily="18" charset="0"/>
              </a:rPr>
              <a:t>For cancer of the upper rectum, the </a:t>
            </a:r>
            <a:r>
              <a:rPr lang="en-US" sz="2000" cap="none" spc="0" dirty="0" err="1">
                <a:latin typeface="Book Antiqua" panose="02040602050305030304" pitchFamily="18" charset="0"/>
              </a:rPr>
              <a:t>mesorectal</a:t>
            </a:r>
            <a:r>
              <a:rPr lang="en-US" sz="2000" cap="none" spc="0" dirty="0">
                <a:latin typeface="Book Antiqua" panose="02040602050305030304" pitchFamily="18" charset="0"/>
              </a:rPr>
              <a:t> excision should extend 5 cm below the distal edge of the </a:t>
            </a:r>
            <a:r>
              <a:rPr lang="en-US" sz="2000" cap="none" spc="0" dirty="0" smtClean="0">
                <a:latin typeface="Book Antiqua" panose="02040602050305030304" pitchFamily="18" charset="0"/>
              </a:rPr>
              <a:t>cancer.</a:t>
            </a: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sz="2000" cap="none" spc="0" dirty="0" smtClean="0">
              <a:latin typeface="Book Antiqua" panose="02040602050305030304" pitchFamily="18" charset="0"/>
            </a:endParaRP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000" cap="none" spc="0" dirty="0" smtClean="0">
                <a:latin typeface="Book Antiqua" panose="02040602050305030304" pitchFamily="18" charset="0"/>
              </a:rPr>
              <a:t>TME </a:t>
            </a:r>
            <a:r>
              <a:rPr lang="en-US" sz="2000" cap="none" spc="0" dirty="0">
                <a:latin typeface="Book Antiqua" panose="02040602050305030304" pitchFamily="18" charset="0"/>
              </a:rPr>
              <a:t>is required for cancer of the middle and lower rectum</a:t>
            </a:r>
            <a:r>
              <a:rPr lang="en-US" sz="2000" cap="none" spc="0" dirty="0" smtClean="0">
                <a:latin typeface="Book Antiqua" panose="02040602050305030304" pitchFamily="18" charset="0"/>
              </a:rPr>
              <a:t>.</a:t>
            </a: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sz="2000" cap="none" spc="0" dirty="0">
              <a:latin typeface="Book Antiqua" panose="02040602050305030304" pitchFamily="18" charset="0"/>
            </a:endParaRP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000" cap="none" spc="0" dirty="0">
                <a:latin typeface="Book Antiqua" panose="02040602050305030304" pitchFamily="18" charset="0"/>
              </a:rPr>
              <a:t>A positive </a:t>
            </a:r>
            <a:r>
              <a:rPr lang="en-US" sz="2000" b="1" cap="none" spc="0" dirty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CRM is an independent predictor </a:t>
            </a:r>
            <a:r>
              <a:rPr lang="en-US" sz="2000" cap="none" spc="0" dirty="0">
                <a:latin typeface="Book Antiqua" panose="02040602050305030304" pitchFamily="18" charset="0"/>
              </a:rPr>
              <a:t>of local recurrence and decreased survival. Thus, it is critical to obtain an adequate CRM for local control. </a:t>
            </a:r>
            <a:endParaRPr lang="en-US" sz="2000" cap="none" spc="0" dirty="0" smtClean="0">
              <a:latin typeface="Book Antiqua" panose="02040602050305030304" pitchFamily="18" charset="0"/>
            </a:endParaRP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sz="2000" cap="none" spc="0" dirty="0">
              <a:latin typeface="Book Antiqua" panose="02040602050305030304" pitchFamily="18" charset="0"/>
            </a:endParaRP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000" cap="none" spc="0" dirty="0">
                <a:latin typeface="Book Antiqua" panose="02040602050305030304" pitchFamily="18" charset="0"/>
              </a:rPr>
              <a:t>In most rectal carcinoma, resection of 2 cm distal mural margin is adequate when combined with a TME. For cancers located at or below the </a:t>
            </a:r>
            <a:r>
              <a:rPr lang="en-US" sz="2000" cap="none" spc="0" dirty="0" err="1">
                <a:latin typeface="Book Antiqua" panose="02040602050305030304" pitchFamily="18" charset="0"/>
              </a:rPr>
              <a:t>mesorectal</a:t>
            </a:r>
            <a:r>
              <a:rPr lang="en-US" sz="2000" cap="none" spc="0" dirty="0">
                <a:latin typeface="Book Antiqua" panose="02040602050305030304" pitchFamily="18" charset="0"/>
              </a:rPr>
              <a:t> margin, 1 cm distal mural margin is </a:t>
            </a:r>
            <a:r>
              <a:rPr lang="en-US" sz="2000" cap="none" spc="0" dirty="0" smtClean="0">
                <a:latin typeface="Book Antiqua" panose="02040602050305030304" pitchFamily="18" charset="0"/>
              </a:rPr>
              <a:t>acceptable.</a:t>
            </a:r>
            <a:r>
              <a:rPr lang="en-US" sz="2000" cap="none" spc="0" baseline="30000" dirty="0" smtClean="0">
                <a:latin typeface="Book Antiqua" panose="02040602050305030304" pitchFamily="18" charset="0"/>
              </a:rPr>
              <a:t>90</a:t>
            </a:r>
            <a:r>
              <a:rPr lang="en-US" sz="2000" cap="none" spc="0" dirty="0" smtClean="0">
                <a:latin typeface="Book Antiqua" panose="02040602050305030304" pitchFamily="18" charset="0"/>
              </a:rPr>
              <a:t> </a:t>
            </a:r>
            <a:endParaRPr lang="en-US" sz="2000" cap="none" spc="0" dirty="0">
              <a:latin typeface="Book Antiqua" panose="02040602050305030304" pitchFamily="18" charset="0"/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="" xmlns:a16="http://schemas.microsoft.com/office/drawing/2014/main" id="{FED8FD99-E528-FD4E-BA6C-2DEF71B65D37}"/>
              </a:ext>
            </a:extLst>
          </p:cNvPr>
          <p:cNvSpPr txBox="1">
            <a:spLocks/>
          </p:cNvSpPr>
          <p:nvPr/>
        </p:nvSpPr>
        <p:spPr>
          <a:xfrm>
            <a:off x="1249288" y="6093296"/>
            <a:ext cx="7499176" cy="425758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ts val="1300"/>
              </a:lnSpc>
              <a:spcBef>
                <a:spcPts val="0"/>
              </a:spcBef>
              <a:buFontTx/>
              <a:buNone/>
              <a:defRPr sz="800" b="1" i="0" kern="1200" cap="none" spc="-10" baseline="0">
                <a:solidFill>
                  <a:srgbClr val="646464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628650" indent="-17145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1085850" indent="-17145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3pPr>
            <a:lvl4pPr marL="1543050" indent="-17145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4pPr>
            <a:lvl5pPr marL="2000250" indent="-17145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900" dirty="0">
                <a:solidFill>
                  <a:schemeClr val="tx1"/>
                </a:solidFill>
                <a:latin typeface="+mn-lt"/>
              </a:rPr>
              <a:t>90. </a:t>
            </a:r>
            <a:r>
              <a:rPr lang="en-US" sz="900" dirty="0" smtClean="0">
                <a:solidFill>
                  <a:schemeClr val="tx1"/>
                </a:solidFill>
                <a:latin typeface="+mn-lt"/>
              </a:rPr>
              <a:t>Monson </a:t>
            </a:r>
            <a:r>
              <a:rPr lang="en-US" sz="900" dirty="0">
                <a:solidFill>
                  <a:schemeClr val="tx1"/>
                </a:solidFill>
                <a:latin typeface="+mn-lt"/>
              </a:rPr>
              <a:t>JR, Weiser MR, </a:t>
            </a:r>
            <a:r>
              <a:rPr lang="en-US" sz="900" dirty="0" err="1">
                <a:solidFill>
                  <a:schemeClr val="tx1"/>
                </a:solidFill>
                <a:latin typeface="+mn-lt"/>
              </a:rPr>
              <a:t>Buie</a:t>
            </a:r>
            <a:r>
              <a:rPr lang="en-US" sz="900" dirty="0">
                <a:solidFill>
                  <a:schemeClr val="tx1"/>
                </a:solidFill>
                <a:latin typeface="+mn-lt"/>
              </a:rPr>
              <a:t> WD, et al. Practice parameters for the management of rectal cancer (revised). Dis Colon Rectum. 2013;56(5):535-50.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A2614-D886-4A98-B913-115B85D88F77}" type="slidenum">
              <a:rPr lang="en-MY" smtClean="0"/>
              <a:t>13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403225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043608" y="-27384"/>
            <a:ext cx="7498080" cy="1143000"/>
          </a:xfrm>
        </p:spPr>
        <p:txBody>
          <a:bodyPr>
            <a:normAutofit/>
          </a:bodyPr>
          <a:lstStyle/>
          <a:p>
            <a:r>
              <a:rPr lang="es-ES" sz="2800" b="1" dirty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TECHNIQUES IN COLORECTAL </a:t>
            </a:r>
            <a:r>
              <a:rPr lang="es-ES" sz="2800" b="1" dirty="0" smtClean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SURGERY</a:t>
            </a:r>
            <a:r>
              <a:rPr lang="es-ES" sz="2800" b="1" baseline="30000" dirty="0" smtClean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-5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16" name="Text Placeholder 2"/>
          <p:cNvSpPr>
            <a:spLocks noGrp="1"/>
          </p:cNvSpPr>
          <p:nvPr>
            <p:ph idx="1"/>
          </p:nvPr>
        </p:nvSpPr>
        <p:spPr>
          <a:xfrm>
            <a:off x="1106368" y="932656"/>
            <a:ext cx="7498080" cy="4800600"/>
          </a:xfrm>
        </p:spPr>
        <p:txBody>
          <a:bodyPr>
            <a:normAutofit lnSpcReduction="10000"/>
          </a:bodyPr>
          <a:lstStyle/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000" cap="none" spc="0" dirty="0">
                <a:latin typeface="Book Antiqua" panose="02040602050305030304" pitchFamily="18" charset="0"/>
              </a:rPr>
              <a:t>A meta-analysis showed that </a:t>
            </a:r>
            <a:r>
              <a:rPr lang="en-US" sz="2000" b="1" cap="none" spc="0" dirty="0" err="1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defunctioning</a:t>
            </a:r>
            <a:r>
              <a:rPr lang="en-US" sz="2000" b="1" cap="none" spc="0" dirty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stoma </a:t>
            </a:r>
            <a:r>
              <a:rPr lang="en-US" sz="2000" cap="none" spc="0" dirty="0">
                <a:latin typeface="Book Antiqua" panose="02040602050305030304" pitchFamily="18" charset="0"/>
              </a:rPr>
              <a:t>decreased clinical anastomotic leak rate and re-operation rate in rectal </a:t>
            </a:r>
            <a:r>
              <a:rPr lang="en-US" sz="2000" cap="none" spc="0" dirty="0" smtClean="0">
                <a:latin typeface="Book Antiqua" panose="02040602050305030304" pitchFamily="18" charset="0"/>
              </a:rPr>
              <a:t>carcinoma.</a:t>
            </a:r>
            <a:r>
              <a:rPr lang="en-US" sz="2000" cap="none" spc="0" baseline="30000" dirty="0" smtClean="0">
                <a:latin typeface="Book Antiqua" panose="02040602050305030304" pitchFamily="18" charset="0"/>
              </a:rPr>
              <a:t>91</a:t>
            </a:r>
            <a:r>
              <a:rPr lang="en-US" sz="2000" cap="none" spc="0" dirty="0" smtClean="0">
                <a:latin typeface="Book Antiqua" panose="02040602050305030304" pitchFamily="18" charset="0"/>
              </a:rPr>
              <a:t> </a:t>
            </a:r>
            <a:r>
              <a:rPr lang="en-US" sz="2000" cap="none" spc="0" dirty="0">
                <a:latin typeface="Book Antiqua" panose="02040602050305030304" pitchFamily="18" charset="0"/>
              </a:rPr>
              <a:t>Thus, it should be considered after low anterior resection</a:t>
            </a:r>
            <a:r>
              <a:rPr lang="en-US" sz="2000" cap="none" spc="0" dirty="0" smtClean="0">
                <a:latin typeface="Book Antiqua" panose="02040602050305030304" pitchFamily="18" charset="0"/>
              </a:rPr>
              <a:t>.</a:t>
            </a: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sz="2000" cap="none" spc="0" dirty="0">
              <a:latin typeface="Book Antiqua" panose="02040602050305030304" pitchFamily="18" charset="0"/>
            </a:endParaRP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000" b="1" cap="none" spc="0" dirty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Loop ileostomy </a:t>
            </a:r>
            <a:r>
              <a:rPr lang="en-US" sz="2000" cap="none" spc="0" dirty="0">
                <a:latin typeface="Book Antiqua" panose="02040602050305030304" pitchFamily="18" charset="0"/>
              </a:rPr>
              <a:t>is preferred over loop colostomy because of the ease in reversal although the former is associated with an increased incidence of high stoma output and </a:t>
            </a:r>
            <a:r>
              <a:rPr lang="en-US" sz="2000" cap="none" spc="0" dirty="0" smtClean="0">
                <a:latin typeface="Book Antiqua" panose="02040602050305030304" pitchFamily="18" charset="0"/>
              </a:rPr>
              <a:t>dehydration.</a:t>
            </a:r>
            <a:r>
              <a:rPr lang="en-US" sz="2000" cap="none" spc="0" baseline="30000" dirty="0" smtClean="0">
                <a:latin typeface="Book Antiqua" panose="02040602050305030304" pitchFamily="18" charset="0"/>
              </a:rPr>
              <a:t>90</a:t>
            </a: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sz="2000" cap="none" spc="0" dirty="0">
              <a:latin typeface="Book Antiqua" panose="02040602050305030304" pitchFamily="18" charset="0"/>
            </a:endParaRP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000" cap="none" spc="0" dirty="0">
                <a:latin typeface="Book Antiqua" panose="02040602050305030304" pitchFamily="18" charset="0"/>
              </a:rPr>
              <a:t>Currently there is no strong evidence to support the practice of rectal washout before an anastomosis in preventing local recurrence in rectal </a:t>
            </a:r>
            <a:r>
              <a:rPr lang="en-US" sz="2000" cap="none" spc="0" dirty="0" smtClean="0">
                <a:latin typeface="Book Antiqua" panose="02040602050305030304" pitchFamily="18" charset="0"/>
              </a:rPr>
              <a:t>carcinoma.</a:t>
            </a:r>
            <a:r>
              <a:rPr lang="en-US" sz="2000" cap="none" spc="0" baseline="30000" dirty="0" smtClean="0">
                <a:latin typeface="Book Antiqua" panose="02040602050305030304" pitchFamily="18" charset="0"/>
              </a:rPr>
              <a:t>92</a:t>
            </a:r>
            <a:r>
              <a:rPr lang="en-US" sz="2000" cap="none" spc="0" dirty="0" smtClean="0">
                <a:latin typeface="Book Antiqua" panose="02040602050305030304" pitchFamily="18" charset="0"/>
              </a:rPr>
              <a:t> </a:t>
            </a: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sz="2000" cap="none" spc="0" dirty="0" smtClean="0">
              <a:latin typeface="Book Antiqua" panose="02040602050305030304" pitchFamily="18" charset="0"/>
            </a:endParaRP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000" cap="none" spc="0" dirty="0" smtClean="0">
                <a:latin typeface="Book Antiqua" panose="02040602050305030304" pitchFamily="18" charset="0"/>
              </a:rPr>
              <a:t>However</a:t>
            </a:r>
            <a:r>
              <a:rPr lang="en-US" sz="2000" cap="none" spc="0" dirty="0">
                <a:latin typeface="Book Antiqua" panose="02040602050305030304" pitchFamily="18" charset="0"/>
              </a:rPr>
              <a:t>, it may be performed as it is relatively risk-free and does not prolong the operative </a:t>
            </a:r>
            <a:r>
              <a:rPr lang="en-US" sz="2000" cap="none" spc="0" dirty="0">
                <a:solidFill>
                  <a:prstClr val="white"/>
                </a:solidFill>
                <a:latin typeface="Book Antiqua" panose="02040602050305030304" pitchFamily="18" charset="0"/>
              </a:rPr>
              <a:t>time</a:t>
            </a:r>
            <a:r>
              <a:rPr lang="en-US" sz="2200" cap="none" spc="0" dirty="0">
                <a:solidFill>
                  <a:prstClr val="white"/>
                </a:solidFill>
                <a:latin typeface="Calibri" panose="020F0502020204030204"/>
                <a:cs typeface="+mn-cs"/>
              </a:rPr>
              <a:t>.</a:t>
            </a:r>
          </a:p>
        </p:txBody>
      </p:sp>
      <p:sp>
        <p:nvSpPr>
          <p:cNvPr id="8" name="Text Placeholder 8">
            <a:extLst>
              <a:ext uri="{FF2B5EF4-FFF2-40B4-BE49-F238E27FC236}">
                <a16:creationId xmlns="" xmlns:a16="http://schemas.microsoft.com/office/drawing/2014/main" id="{28A4E32B-B2EA-6D44-AFC3-E68E0E18A6AB}"/>
              </a:ext>
            </a:extLst>
          </p:cNvPr>
          <p:cNvSpPr txBox="1">
            <a:spLocks/>
          </p:cNvSpPr>
          <p:nvPr/>
        </p:nvSpPr>
        <p:spPr>
          <a:xfrm>
            <a:off x="1187624" y="5877272"/>
            <a:ext cx="7560840" cy="75918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ts val="1300"/>
              </a:lnSpc>
              <a:spcBef>
                <a:spcPts val="0"/>
              </a:spcBef>
              <a:buFontTx/>
              <a:buNone/>
              <a:defRPr sz="800" b="1" i="0" kern="1200" cap="none" spc="-10" baseline="0">
                <a:solidFill>
                  <a:srgbClr val="646464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628650" indent="-17145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1085850" indent="-17145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3pPr>
            <a:lvl4pPr marL="1543050" indent="-17145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4pPr>
            <a:lvl5pPr marL="2000250" indent="-17145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dirty="0">
                <a:solidFill>
                  <a:schemeClr val="tx1"/>
                </a:solidFill>
                <a:latin typeface="+mn-lt"/>
              </a:rPr>
              <a:t>90.  Monson JR, Weiser MR, </a:t>
            </a:r>
            <a:r>
              <a:rPr lang="en-US" dirty="0" err="1">
                <a:solidFill>
                  <a:schemeClr val="tx1"/>
                </a:solidFill>
                <a:latin typeface="+mn-lt"/>
              </a:rPr>
              <a:t>Buie</a:t>
            </a:r>
            <a:r>
              <a:rPr lang="en-US" dirty="0">
                <a:solidFill>
                  <a:schemeClr val="tx1"/>
                </a:solidFill>
                <a:latin typeface="+mn-lt"/>
              </a:rPr>
              <a:t> WD, et al. Practice parameters for the management of rectal cancer (revised). Dis Colon Rectum. 2013;56(5):535-50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.</a:t>
            </a:r>
          </a:p>
          <a:p>
            <a:pPr algn="just"/>
            <a:r>
              <a:rPr lang="en-US" dirty="0" smtClean="0">
                <a:solidFill>
                  <a:schemeClr val="tx1"/>
                </a:solidFill>
                <a:latin typeface="+mn-lt"/>
              </a:rPr>
              <a:t>91</a:t>
            </a:r>
            <a:r>
              <a:rPr lang="en-US" dirty="0">
                <a:solidFill>
                  <a:schemeClr val="tx1"/>
                </a:solidFill>
                <a:latin typeface="+mn-lt"/>
              </a:rPr>
              <a:t>. Tan WS, et al. Meta-analysis of </a:t>
            </a:r>
            <a:r>
              <a:rPr lang="en-US" dirty="0" err="1">
                <a:solidFill>
                  <a:schemeClr val="tx1"/>
                </a:solidFill>
                <a:latin typeface="+mn-lt"/>
              </a:rPr>
              <a:t>defunctioning</a:t>
            </a:r>
            <a:r>
              <a:rPr lang="en-US" dirty="0">
                <a:solidFill>
                  <a:schemeClr val="tx1"/>
                </a:solidFill>
                <a:latin typeface="+mn-lt"/>
              </a:rPr>
              <a:t> stomas in low anterior resection for rectal cancer. British Journal of Surgery. 2009;96(5):462-72. </a:t>
            </a:r>
          </a:p>
          <a:p>
            <a:pPr algn="just"/>
            <a:r>
              <a:rPr lang="en-US" dirty="0">
                <a:solidFill>
                  <a:schemeClr val="tx1"/>
                </a:solidFill>
                <a:latin typeface="+mn-lt"/>
              </a:rPr>
              <a:t>92. </a:t>
            </a:r>
            <a:r>
              <a:rPr lang="en-US" dirty="0" err="1">
                <a:solidFill>
                  <a:schemeClr val="tx1"/>
                </a:solidFill>
                <a:latin typeface="+mn-lt"/>
              </a:rPr>
              <a:t>Constantinides</a:t>
            </a:r>
            <a:r>
              <a:rPr lang="en-US" dirty="0">
                <a:solidFill>
                  <a:schemeClr val="tx1"/>
                </a:solidFill>
                <a:latin typeface="+mn-lt"/>
              </a:rPr>
              <a:t> VA, et al. Is rectal washout effective for preventing localized recurrence after anterior resection for rectal cancer? Dis Colon Rectum. 2008;51(9):1339-44.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A2614-D886-4A98-B913-115B85D88F77}" type="slidenum">
              <a:rPr lang="en-MY" smtClean="0"/>
              <a:t>14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5647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074408" y="-99392"/>
            <a:ext cx="7818072" cy="1143000"/>
          </a:xfrm>
        </p:spPr>
        <p:txBody>
          <a:bodyPr>
            <a:normAutofit/>
          </a:bodyPr>
          <a:lstStyle/>
          <a:p>
            <a:r>
              <a:rPr lang="es-ES" sz="2800" b="1" dirty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TECHNIQUES IN COLORECTAL </a:t>
            </a:r>
            <a:r>
              <a:rPr lang="es-ES" sz="2800" b="1" dirty="0" smtClean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SURGERY</a:t>
            </a:r>
            <a:r>
              <a:rPr lang="es-ES" sz="2800" b="1" baseline="30000" dirty="0" smtClean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-6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16" name="Text Placeholder 2"/>
          <p:cNvSpPr>
            <a:spLocks noGrp="1"/>
          </p:cNvSpPr>
          <p:nvPr>
            <p:ph idx="1"/>
          </p:nvPr>
        </p:nvSpPr>
        <p:spPr>
          <a:xfrm>
            <a:off x="1115616" y="932656"/>
            <a:ext cx="7498080" cy="4800600"/>
          </a:xfrm>
        </p:spPr>
        <p:txBody>
          <a:bodyPr>
            <a:normAutofit lnSpcReduction="10000"/>
          </a:bodyPr>
          <a:lstStyle/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000" cap="none" spc="0" dirty="0">
                <a:latin typeface="Book Antiqua" panose="02040602050305030304" pitchFamily="18" charset="0"/>
              </a:rPr>
              <a:t>In low rectal carcinoma, </a:t>
            </a:r>
            <a:r>
              <a:rPr lang="en-US" sz="2000" b="1" cap="none" spc="0" dirty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cylindrical APR </a:t>
            </a:r>
            <a:r>
              <a:rPr lang="en-US" sz="2000" cap="none" spc="0" dirty="0">
                <a:latin typeface="Book Antiqua" panose="02040602050305030304" pitchFamily="18" charset="0"/>
              </a:rPr>
              <a:t>reduced the rate of CRM involvement and intra-operative perforations compared with traditional </a:t>
            </a:r>
            <a:r>
              <a:rPr lang="en-US" sz="2000" cap="none" spc="0" dirty="0" smtClean="0">
                <a:latin typeface="Book Antiqua" panose="02040602050305030304" pitchFamily="18" charset="0"/>
              </a:rPr>
              <a:t>APR.</a:t>
            </a:r>
            <a:r>
              <a:rPr lang="en-US" sz="2000" cap="none" spc="0" baseline="30000" dirty="0" smtClean="0">
                <a:latin typeface="Book Antiqua" panose="02040602050305030304" pitchFamily="18" charset="0"/>
              </a:rPr>
              <a:t>93</a:t>
            </a:r>
            <a:r>
              <a:rPr lang="en-US" sz="2000" dirty="0">
                <a:latin typeface="Book Antiqua" panose="02040602050305030304" pitchFamily="18" charset="0"/>
              </a:rPr>
              <a:t> </a:t>
            </a:r>
            <a:r>
              <a:rPr lang="en-US" sz="2000" cap="none" spc="0" dirty="0" smtClean="0">
                <a:latin typeface="Book Antiqua" panose="02040602050305030304" pitchFamily="18" charset="0"/>
              </a:rPr>
              <a:t>This </a:t>
            </a:r>
            <a:r>
              <a:rPr lang="en-US" sz="2000" cap="none" spc="0" dirty="0">
                <a:latin typeface="Book Antiqua" panose="02040602050305030304" pitchFamily="18" charset="0"/>
              </a:rPr>
              <a:t>may help to reduce local recurrence of the cancer. </a:t>
            </a:r>
            <a:endParaRPr lang="en-US" sz="2000" cap="none" spc="0" dirty="0" smtClean="0">
              <a:latin typeface="Book Antiqua" panose="02040602050305030304" pitchFamily="18" charset="0"/>
            </a:endParaRP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sz="2000" cap="none" spc="0" dirty="0">
              <a:latin typeface="Book Antiqua" panose="02040602050305030304" pitchFamily="18" charset="0"/>
            </a:endParaRP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000" cap="none" spc="0" dirty="0" smtClean="0">
                <a:latin typeface="Book Antiqua" panose="02040602050305030304" pitchFamily="18" charset="0"/>
              </a:rPr>
              <a:t>Other choice </a:t>
            </a:r>
            <a:r>
              <a:rPr lang="en-US" sz="2000" cap="none" spc="0" dirty="0">
                <a:latin typeface="Book Antiqua" panose="02040602050305030304" pitchFamily="18" charset="0"/>
              </a:rPr>
              <a:t>of procedure would depend largely upon the surgeon’s preference and expertise. </a:t>
            </a:r>
            <a:endParaRPr lang="en-US" sz="2000" cap="none" spc="0" dirty="0" smtClean="0">
              <a:latin typeface="Book Antiqua" panose="02040602050305030304" pitchFamily="18" charset="0"/>
            </a:endParaRP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sz="2000" cap="none" spc="0" dirty="0" smtClean="0">
              <a:latin typeface="Book Antiqua" panose="02040602050305030304" pitchFamily="18" charset="0"/>
            </a:endParaRP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000" cap="none" spc="0" dirty="0" smtClean="0">
                <a:latin typeface="Book Antiqua" panose="02040602050305030304" pitchFamily="18" charset="0"/>
              </a:rPr>
              <a:t>Options </a:t>
            </a:r>
            <a:r>
              <a:rPr lang="en-US" sz="2000" cap="none" spc="0" dirty="0">
                <a:latin typeface="Book Antiqua" panose="02040602050305030304" pitchFamily="18" charset="0"/>
              </a:rPr>
              <a:t>include - </a:t>
            </a:r>
            <a:r>
              <a:rPr lang="en-US" sz="2000" b="1" cap="none" spc="0" dirty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TEO</a:t>
            </a:r>
            <a:r>
              <a:rPr lang="en-US" sz="2000" cap="none" spc="0" dirty="0">
                <a:latin typeface="Book Antiqua" panose="02040602050305030304" pitchFamily="18" charset="0"/>
              </a:rPr>
              <a:t> (</a:t>
            </a:r>
            <a:r>
              <a:rPr lang="en-US" sz="2000" cap="none" spc="0" dirty="0" err="1" smtClean="0">
                <a:latin typeface="Book Antiqua" panose="02040602050305030304" pitchFamily="18" charset="0"/>
              </a:rPr>
              <a:t>transanal</a:t>
            </a:r>
            <a:r>
              <a:rPr lang="en-US" sz="2000" cap="none" spc="0" dirty="0" smtClean="0">
                <a:latin typeface="Book Antiqua" panose="02040602050305030304" pitchFamily="18" charset="0"/>
              </a:rPr>
              <a:t> </a:t>
            </a:r>
            <a:r>
              <a:rPr lang="en-US" sz="2000" cap="none" spc="0" dirty="0">
                <a:latin typeface="Book Antiqua" panose="02040602050305030304" pitchFamily="18" charset="0"/>
              </a:rPr>
              <a:t>endoscopic operation), </a:t>
            </a:r>
            <a:r>
              <a:rPr lang="en-US" sz="2000" b="1" cap="none" spc="0" dirty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TEMS</a:t>
            </a:r>
            <a:r>
              <a:rPr lang="en-US" sz="2000" cap="none" spc="0" dirty="0">
                <a:latin typeface="Book Antiqua" panose="02040602050305030304" pitchFamily="18" charset="0"/>
              </a:rPr>
              <a:t> (</a:t>
            </a:r>
            <a:r>
              <a:rPr lang="en-US" sz="2000" cap="none" spc="0" dirty="0" err="1">
                <a:latin typeface="Book Antiqua" panose="02040602050305030304" pitchFamily="18" charset="0"/>
              </a:rPr>
              <a:t>transanal</a:t>
            </a:r>
            <a:r>
              <a:rPr lang="en-US" sz="2000" cap="none" spc="0" dirty="0">
                <a:latin typeface="Book Antiqua" panose="02040602050305030304" pitchFamily="18" charset="0"/>
              </a:rPr>
              <a:t> endoscopic microsurgery), </a:t>
            </a:r>
            <a:r>
              <a:rPr lang="en-US" sz="2000" cap="none" spc="0" dirty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TAMIS </a:t>
            </a:r>
            <a:r>
              <a:rPr lang="en-US" sz="2000" cap="none" spc="0" dirty="0">
                <a:latin typeface="Book Antiqua" panose="02040602050305030304" pitchFamily="18" charset="0"/>
              </a:rPr>
              <a:t>(</a:t>
            </a:r>
            <a:r>
              <a:rPr lang="en-US" sz="2000" cap="none" spc="0" dirty="0" err="1">
                <a:latin typeface="Book Antiqua" panose="02040602050305030304" pitchFamily="18" charset="0"/>
              </a:rPr>
              <a:t>transanal</a:t>
            </a:r>
            <a:r>
              <a:rPr lang="en-US" sz="2000" cap="none" spc="0" dirty="0">
                <a:latin typeface="Book Antiqua" panose="02040602050305030304" pitchFamily="18" charset="0"/>
              </a:rPr>
              <a:t> minimally invasive surgery). </a:t>
            </a:r>
            <a:endParaRPr lang="en-US" sz="2000" cap="none" spc="0" dirty="0" smtClean="0">
              <a:latin typeface="Book Antiqua" panose="02040602050305030304" pitchFamily="18" charset="0"/>
            </a:endParaRP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sz="2000" cap="none" spc="0" dirty="0" smtClean="0">
              <a:latin typeface="Book Antiqua" panose="02040602050305030304" pitchFamily="18" charset="0"/>
            </a:endParaRP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000" cap="none" spc="0" dirty="0" smtClean="0">
                <a:latin typeface="Book Antiqua" panose="02040602050305030304" pitchFamily="18" charset="0"/>
              </a:rPr>
              <a:t>Locally </a:t>
            </a:r>
            <a:r>
              <a:rPr lang="en-US" sz="2000" cap="none" spc="0" dirty="0">
                <a:latin typeface="Book Antiqua" panose="02040602050305030304" pitchFamily="18" charset="0"/>
              </a:rPr>
              <a:t>advanced rectal cancers with involvement of adjacent pelvic organs may require a </a:t>
            </a:r>
            <a:r>
              <a:rPr lang="en-US" sz="2000" b="1" cap="none" spc="0" dirty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multidisciplinary approach </a:t>
            </a:r>
            <a:r>
              <a:rPr lang="en-US" sz="2000" cap="none" spc="0" dirty="0">
                <a:latin typeface="Book Antiqua" panose="02040602050305030304" pitchFamily="18" charset="0"/>
              </a:rPr>
              <a:t>with a </a:t>
            </a:r>
            <a:r>
              <a:rPr lang="en-US" sz="2000" cap="none" spc="0" dirty="0" err="1">
                <a:latin typeface="Book Antiqua" panose="02040602050305030304" pitchFamily="18" charset="0"/>
              </a:rPr>
              <a:t>multivisceral</a:t>
            </a:r>
            <a:r>
              <a:rPr lang="en-US" sz="2000" cap="none" spc="0" dirty="0">
                <a:latin typeface="Book Antiqua" panose="02040602050305030304" pitchFamily="18" charset="0"/>
              </a:rPr>
              <a:t> resection such as pelvic </a:t>
            </a:r>
            <a:r>
              <a:rPr lang="en-US" sz="2000" cap="none" spc="0" dirty="0" err="1">
                <a:latin typeface="Book Antiqua" panose="02040602050305030304" pitchFamily="18" charset="0"/>
              </a:rPr>
              <a:t>exenteration</a:t>
            </a:r>
            <a:r>
              <a:rPr lang="en-US" sz="2000" cap="none" spc="0" dirty="0">
                <a:latin typeface="Book Antiqua" panose="02040602050305030304" pitchFamily="18" charset="0"/>
              </a:rPr>
              <a:t>.</a:t>
            </a:r>
          </a:p>
        </p:txBody>
      </p:sp>
      <p:sp>
        <p:nvSpPr>
          <p:cNvPr id="8" name="Text Placeholder 8">
            <a:extLst>
              <a:ext uri="{FF2B5EF4-FFF2-40B4-BE49-F238E27FC236}">
                <a16:creationId xmlns="" xmlns:a16="http://schemas.microsoft.com/office/drawing/2014/main" id="{E39A3A30-8766-4048-8747-E994FB895D0F}"/>
              </a:ext>
            </a:extLst>
          </p:cNvPr>
          <p:cNvSpPr txBox="1">
            <a:spLocks/>
          </p:cNvSpPr>
          <p:nvPr/>
        </p:nvSpPr>
        <p:spPr>
          <a:xfrm>
            <a:off x="1249288" y="6220906"/>
            <a:ext cx="7499176" cy="425758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ts val="1300"/>
              </a:lnSpc>
              <a:spcBef>
                <a:spcPts val="0"/>
              </a:spcBef>
              <a:buFontTx/>
              <a:buNone/>
              <a:defRPr sz="800" b="1" i="0" kern="1200" cap="none" spc="-10" baseline="0">
                <a:solidFill>
                  <a:srgbClr val="646464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628650" indent="-17145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1085850" indent="-17145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3pPr>
            <a:lvl4pPr marL="1543050" indent="-17145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4pPr>
            <a:lvl5pPr marL="2000250" indent="-17145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900" dirty="0">
                <a:solidFill>
                  <a:schemeClr val="tx1"/>
                </a:solidFill>
                <a:latin typeface="+mn-lt"/>
              </a:rPr>
              <a:t>93. West NP, </a:t>
            </a:r>
            <a:r>
              <a:rPr lang="en-US" sz="900" dirty="0" err="1">
                <a:solidFill>
                  <a:schemeClr val="tx1"/>
                </a:solidFill>
                <a:latin typeface="+mn-lt"/>
              </a:rPr>
              <a:t>Finan</a:t>
            </a:r>
            <a:r>
              <a:rPr lang="en-US" sz="900" dirty="0">
                <a:solidFill>
                  <a:schemeClr val="tx1"/>
                </a:solidFill>
                <a:latin typeface="+mn-lt"/>
              </a:rPr>
              <a:t> PJ, </a:t>
            </a:r>
            <a:r>
              <a:rPr lang="en-US" sz="900" dirty="0" err="1">
                <a:solidFill>
                  <a:schemeClr val="tx1"/>
                </a:solidFill>
                <a:latin typeface="+mn-lt"/>
              </a:rPr>
              <a:t>Anderin</a:t>
            </a:r>
            <a:r>
              <a:rPr lang="en-US" sz="900" dirty="0">
                <a:solidFill>
                  <a:schemeClr val="tx1"/>
                </a:solidFill>
                <a:latin typeface="+mn-lt"/>
              </a:rPr>
              <a:t> C, et al. Evidence of the oncologic superiority of cylindrical abdominoperineal excision for low rectal cancer. J </a:t>
            </a:r>
            <a:r>
              <a:rPr lang="en-US" sz="900" dirty="0" err="1">
                <a:solidFill>
                  <a:schemeClr val="tx1"/>
                </a:solidFill>
                <a:latin typeface="+mn-lt"/>
              </a:rPr>
              <a:t>Clin</a:t>
            </a:r>
            <a:r>
              <a:rPr lang="en-US" sz="900" dirty="0">
                <a:solidFill>
                  <a:schemeClr val="tx1"/>
                </a:solidFill>
                <a:latin typeface="+mn-lt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+mn-lt"/>
              </a:rPr>
              <a:t>Oncol</a:t>
            </a:r>
            <a:r>
              <a:rPr lang="en-US" sz="900" dirty="0">
                <a:solidFill>
                  <a:schemeClr val="tx1"/>
                </a:solidFill>
                <a:latin typeface="+mn-lt"/>
              </a:rPr>
              <a:t>. 2008;26(21):3517-22.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A2614-D886-4A98-B913-115B85D88F77}" type="slidenum">
              <a:rPr lang="en-MY" smtClean="0"/>
              <a:t>15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083772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06368" y="-171400"/>
            <a:ext cx="7498080" cy="1143000"/>
          </a:xfrm>
        </p:spPr>
        <p:txBody>
          <a:bodyPr>
            <a:normAutofit/>
          </a:bodyPr>
          <a:lstStyle/>
          <a:p>
            <a:r>
              <a:rPr lang="es-ES" sz="2800" b="1" dirty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TECHNIQUES IN COLORECTAL </a:t>
            </a:r>
            <a:r>
              <a:rPr lang="es-ES" sz="2800" b="1" dirty="0" smtClean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SURGERY</a:t>
            </a:r>
            <a:r>
              <a:rPr lang="es-ES" sz="2800" b="1" baseline="30000" dirty="0" smtClean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-7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16" name="Text Placeholder 2"/>
          <p:cNvSpPr>
            <a:spLocks noGrp="1"/>
          </p:cNvSpPr>
          <p:nvPr>
            <p:ph idx="1"/>
          </p:nvPr>
        </p:nvSpPr>
        <p:spPr>
          <a:xfrm>
            <a:off x="1115616" y="764704"/>
            <a:ext cx="7498080" cy="4800600"/>
          </a:xfrm>
        </p:spPr>
        <p:txBody>
          <a:bodyPr>
            <a:normAutofit fontScale="92500" lnSpcReduction="10000"/>
          </a:bodyPr>
          <a:lstStyle/>
          <a:p>
            <a:pPr marL="82296" lvl="0" indent="0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2200" b="1" cap="none" spc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cs typeface="+mn-cs"/>
              </a:rPr>
              <a:t>c. Laparoscopic Surgery in Colorectal Carcinoma </a:t>
            </a: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sz="2200" cap="none" spc="0" dirty="0" smtClean="0">
              <a:solidFill>
                <a:srgbClr val="CC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/>
              <a:cs typeface="+mn-cs"/>
            </a:endParaRP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200" cap="none" spc="0" dirty="0" smtClean="0">
                <a:latin typeface="Calibri" panose="020F0502020204030204"/>
                <a:cs typeface="+mn-cs"/>
              </a:rPr>
              <a:t>The </a:t>
            </a:r>
            <a:r>
              <a:rPr lang="en-US" sz="2200" b="1" cap="none" spc="0" dirty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cs typeface="+mn-cs"/>
              </a:rPr>
              <a:t>same surgical principles </a:t>
            </a:r>
            <a:r>
              <a:rPr lang="en-US" sz="2200" cap="none" spc="0" dirty="0">
                <a:latin typeface="Calibri" panose="020F0502020204030204"/>
                <a:cs typeface="+mn-cs"/>
              </a:rPr>
              <a:t>applied in both open surgical resection and laparoscopy. </a:t>
            </a:r>
            <a:endParaRPr lang="en-US" sz="2200" cap="none" spc="0" dirty="0" smtClean="0">
              <a:latin typeface="Calibri" panose="020F0502020204030204"/>
              <a:cs typeface="+mn-cs"/>
            </a:endParaRP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sz="2200" cap="none" spc="0" dirty="0" smtClean="0">
              <a:latin typeface="Calibri" panose="020F0502020204030204"/>
              <a:cs typeface="+mn-cs"/>
            </a:endParaRP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200" cap="none" spc="0" dirty="0" smtClean="0">
                <a:latin typeface="Calibri" panose="020F0502020204030204"/>
                <a:cs typeface="+mn-cs"/>
              </a:rPr>
              <a:t>Two </a:t>
            </a:r>
            <a:r>
              <a:rPr lang="en-US" sz="2200" cap="none" spc="0" dirty="0">
                <a:latin typeface="Calibri" panose="020F0502020204030204"/>
                <a:cs typeface="+mn-cs"/>
              </a:rPr>
              <a:t>Cochrane systematic reviews showed </a:t>
            </a:r>
            <a:r>
              <a:rPr lang="en-US" sz="2200" b="1" cap="none" spc="0" dirty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cs typeface="+mn-cs"/>
              </a:rPr>
              <a:t>no significant difference in operative mortality or recurrence</a:t>
            </a:r>
            <a:r>
              <a:rPr lang="en-US" sz="2200" cap="none" spc="0" dirty="0">
                <a:latin typeface="Calibri" panose="020F0502020204030204"/>
                <a:cs typeface="+mn-cs"/>
              </a:rPr>
              <a:t> at primary site between laparoscopic and open colorectal </a:t>
            </a:r>
            <a:r>
              <a:rPr lang="en-US" sz="2200" cap="none" spc="0" dirty="0" smtClean="0">
                <a:latin typeface="Calibri" panose="020F0502020204030204"/>
                <a:cs typeface="+mn-cs"/>
              </a:rPr>
              <a:t>resection.</a:t>
            </a:r>
            <a:r>
              <a:rPr lang="en-US" sz="2200" cap="none" spc="0" baseline="30000" dirty="0" smtClean="0">
                <a:latin typeface="Calibri" panose="020F0502020204030204"/>
                <a:cs typeface="+mn-cs"/>
              </a:rPr>
              <a:t>94-95</a:t>
            </a: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sz="2200" cap="none" spc="0" dirty="0">
              <a:latin typeface="Calibri" panose="020F0502020204030204"/>
              <a:cs typeface="+mn-cs"/>
            </a:endParaRP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200" cap="none" spc="0" dirty="0">
                <a:latin typeface="Calibri" panose="020F0502020204030204"/>
                <a:cs typeface="+mn-cs"/>
              </a:rPr>
              <a:t>Significant short-term benefits from laparoscopic procedures compared with conventional colorectal surgery </a:t>
            </a:r>
            <a:r>
              <a:rPr lang="en-US" sz="2200" cap="none" spc="0" dirty="0" smtClean="0">
                <a:latin typeface="Calibri" panose="020F0502020204030204"/>
                <a:cs typeface="+mn-cs"/>
              </a:rPr>
              <a:t>were:</a:t>
            </a:r>
            <a:r>
              <a:rPr lang="en-US" sz="2200" cap="none" spc="0" baseline="30000" dirty="0" smtClean="0">
                <a:latin typeface="Calibri" panose="020F0502020204030204"/>
                <a:cs typeface="+mn-cs"/>
              </a:rPr>
              <a:t>95-96</a:t>
            </a:r>
            <a:r>
              <a:rPr lang="en-US" sz="2200" cap="none" spc="0" dirty="0" smtClean="0">
                <a:latin typeface="Calibri" panose="020F0502020204030204"/>
                <a:cs typeface="+mn-cs"/>
              </a:rPr>
              <a:t> </a:t>
            </a:r>
            <a:endParaRPr lang="en-US" sz="2200" cap="none" spc="0" dirty="0">
              <a:latin typeface="Calibri" panose="020F0502020204030204"/>
              <a:cs typeface="+mn-cs"/>
            </a:endParaRPr>
          </a:p>
          <a:p>
            <a:pPr marL="685800" lvl="1" indent="-228600" algn="just">
              <a:lnSpc>
                <a:spcPct val="90000"/>
              </a:lnSpc>
              <a:spcBef>
                <a:spcPts val="500"/>
              </a:spcBef>
            </a:pPr>
            <a:r>
              <a:rPr lang="en-US" sz="2200" dirty="0"/>
              <a:t>lesser blood loss </a:t>
            </a:r>
          </a:p>
          <a:p>
            <a:pPr marL="685800" lvl="1" indent="-228600" algn="just">
              <a:lnSpc>
                <a:spcPct val="90000"/>
              </a:lnSpc>
              <a:spcBef>
                <a:spcPts val="500"/>
              </a:spcBef>
            </a:pPr>
            <a:r>
              <a:rPr lang="en-US" sz="2200" dirty="0"/>
              <a:t>lower post-operative ileus rate </a:t>
            </a:r>
          </a:p>
          <a:p>
            <a:pPr marL="685800" lvl="1" indent="-228600" algn="just">
              <a:lnSpc>
                <a:spcPct val="90000"/>
              </a:lnSpc>
              <a:spcBef>
                <a:spcPts val="500"/>
              </a:spcBef>
            </a:pPr>
            <a:r>
              <a:rPr lang="en-US" sz="2200" dirty="0"/>
              <a:t>shorter post-operative hospital </a:t>
            </a:r>
          </a:p>
          <a:p>
            <a:pPr marL="685800" lvl="1" indent="-228600" algn="just">
              <a:lnSpc>
                <a:spcPct val="90000"/>
              </a:lnSpc>
              <a:spcBef>
                <a:spcPts val="500"/>
              </a:spcBef>
            </a:pPr>
            <a:r>
              <a:rPr lang="en-US" sz="2200" dirty="0"/>
              <a:t>lower post-operative wound stay infections</a:t>
            </a:r>
          </a:p>
        </p:txBody>
      </p:sp>
      <p:sp>
        <p:nvSpPr>
          <p:cNvPr id="8" name="Text Placeholder 8">
            <a:extLst>
              <a:ext uri="{FF2B5EF4-FFF2-40B4-BE49-F238E27FC236}">
                <a16:creationId xmlns="" xmlns:a16="http://schemas.microsoft.com/office/drawing/2014/main" id="{5749F072-46EC-8A42-A0FE-0CA470124746}"/>
              </a:ext>
            </a:extLst>
          </p:cNvPr>
          <p:cNvSpPr txBox="1">
            <a:spLocks/>
          </p:cNvSpPr>
          <p:nvPr/>
        </p:nvSpPr>
        <p:spPr>
          <a:xfrm>
            <a:off x="1249288" y="6093296"/>
            <a:ext cx="7499176" cy="592470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ts val="1300"/>
              </a:lnSpc>
              <a:spcBef>
                <a:spcPts val="0"/>
              </a:spcBef>
              <a:buFontTx/>
              <a:buNone/>
              <a:defRPr sz="800" b="1" i="0" kern="1200" cap="none" spc="-10" baseline="0">
                <a:solidFill>
                  <a:srgbClr val="646464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628650" indent="-17145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1085850" indent="-17145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3pPr>
            <a:lvl4pPr marL="1543050" indent="-17145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4pPr>
            <a:lvl5pPr marL="2000250" indent="-17145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900" dirty="0">
                <a:solidFill>
                  <a:schemeClr val="tx1"/>
                </a:solidFill>
                <a:latin typeface="+mn-lt"/>
                <a:cs typeface="Arabic Typesetting" panose="03020402040406030203" pitchFamily="66" charset="-78"/>
              </a:rPr>
              <a:t>94. </a:t>
            </a:r>
            <a:r>
              <a:rPr lang="en-US" sz="900" dirty="0" err="1">
                <a:solidFill>
                  <a:schemeClr val="tx1"/>
                </a:solidFill>
                <a:latin typeface="+mn-lt"/>
                <a:cs typeface="Arabic Typesetting" panose="03020402040406030203" pitchFamily="66" charset="-78"/>
              </a:rPr>
              <a:t>Vennix</a:t>
            </a:r>
            <a:r>
              <a:rPr lang="en-US" sz="900" dirty="0">
                <a:solidFill>
                  <a:schemeClr val="tx1"/>
                </a:solidFill>
                <a:latin typeface="+mn-lt"/>
                <a:cs typeface="Arabic Typesetting" panose="03020402040406030203" pitchFamily="66" charset="-78"/>
              </a:rPr>
              <a:t> S, et al. Laparoscopic versus open total </a:t>
            </a:r>
            <a:r>
              <a:rPr lang="en-US" sz="900" dirty="0" err="1">
                <a:solidFill>
                  <a:schemeClr val="tx1"/>
                </a:solidFill>
                <a:latin typeface="+mn-lt"/>
                <a:cs typeface="Arabic Typesetting" panose="03020402040406030203" pitchFamily="66" charset="-78"/>
              </a:rPr>
              <a:t>mesorectal</a:t>
            </a:r>
            <a:r>
              <a:rPr lang="en-US" sz="900" dirty="0">
                <a:solidFill>
                  <a:schemeClr val="tx1"/>
                </a:solidFill>
                <a:latin typeface="+mn-lt"/>
                <a:cs typeface="Arabic Typesetting" panose="03020402040406030203" pitchFamily="66" charset="-78"/>
              </a:rPr>
              <a:t> excision for rectal cancer. Cochrane Database </a:t>
            </a:r>
            <a:r>
              <a:rPr lang="en-US" sz="900" dirty="0" err="1">
                <a:solidFill>
                  <a:schemeClr val="tx1"/>
                </a:solidFill>
                <a:latin typeface="+mn-lt"/>
                <a:cs typeface="Arabic Typesetting" panose="03020402040406030203" pitchFamily="66" charset="-78"/>
              </a:rPr>
              <a:t>Syst</a:t>
            </a:r>
            <a:r>
              <a:rPr lang="en-US" sz="900" dirty="0">
                <a:solidFill>
                  <a:schemeClr val="tx1"/>
                </a:solidFill>
                <a:latin typeface="+mn-lt"/>
                <a:cs typeface="Arabic Typesetting" panose="03020402040406030203" pitchFamily="66" charset="-78"/>
              </a:rPr>
              <a:t> Rev. 2014;(4):CD005200. </a:t>
            </a:r>
          </a:p>
          <a:p>
            <a:pPr algn="just"/>
            <a:r>
              <a:rPr lang="en-US" sz="900" dirty="0">
                <a:solidFill>
                  <a:schemeClr val="tx1"/>
                </a:solidFill>
                <a:latin typeface="+mn-lt"/>
                <a:cs typeface="Arabic Typesetting" panose="03020402040406030203" pitchFamily="66" charset="-78"/>
              </a:rPr>
              <a:t>95. </a:t>
            </a:r>
            <a:r>
              <a:rPr lang="en-US" sz="900" dirty="0" err="1">
                <a:solidFill>
                  <a:schemeClr val="tx1"/>
                </a:solidFill>
                <a:latin typeface="+mn-lt"/>
                <a:cs typeface="Arabic Typesetting" panose="03020402040406030203" pitchFamily="66" charset="-78"/>
              </a:rPr>
              <a:t>Kuhry</a:t>
            </a:r>
            <a:r>
              <a:rPr lang="en-US" sz="900" dirty="0">
                <a:solidFill>
                  <a:schemeClr val="tx1"/>
                </a:solidFill>
                <a:latin typeface="+mn-lt"/>
                <a:cs typeface="Arabic Typesetting" panose="03020402040406030203" pitchFamily="66" charset="-78"/>
              </a:rPr>
              <a:t> E, et al. Long-term results of laparoscopic colorectal cancer resection. Cochrane Database </a:t>
            </a:r>
            <a:r>
              <a:rPr lang="en-US" sz="900" dirty="0" err="1">
                <a:solidFill>
                  <a:schemeClr val="tx1"/>
                </a:solidFill>
                <a:latin typeface="+mn-lt"/>
                <a:cs typeface="Arabic Typesetting" panose="03020402040406030203" pitchFamily="66" charset="-78"/>
              </a:rPr>
              <a:t>Syst</a:t>
            </a:r>
            <a:r>
              <a:rPr lang="en-US" sz="900" dirty="0">
                <a:solidFill>
                  <a:schemeClr val="tx1"/>
                </a:solidFill>
                <a:latin typeface="+mn-lt"/>
                <a:cs typeface="Arabic Typesetting" panose="03020402040406030203" pitchFamily="66" charset="-78"/>
              </a:rPr>
              <a:t> Rev. 2008;(2):CD003432. </a:t>
            </a:r>
          </a:p>
          <a:p>
            <a:pPr algn="just"/>
            <a:r>
              <a:rPr lang="en-US" sz="900" dirty="0">
                <a:solidFill>
                  <a:schemeClr val="tx1"/>
                </a:solidFill>
                <a:latin typeface="+mn-lt"/>
                <a:cs typeface="Arabic Typesetting" panose="03020402040406030203" pitchFamily="66" charset="-78"/>
              </a:rPr>
              <a:t>96. </a:t>
            </a:r>
            <a:r>
              <a:rPr lang="en-US" sz="900" dirty="0" err="1">
                <a:solidFill>
                  <a:schemeClr val="tx1"/>
                </a:solidFill>
                <a:latin typeface="+mn-lt"/>
                <a:cs typeface="Arabic Typesetting" panose="03020402040406030203" pitchFamily="66" charset="-78"/>
              </a:rPr>
              <a:t>Schwenk</a:t>
            </a:r>
            <a:r>
              <a:rPr lang="en-US" sz="900" dirty="0">
                <a:solidFill>
                  <a:schemeClr val="tx1"/>
                </a:solidFill>
                <a:latin typeface="+mn-lt"/>
                <a:cs typeface="Arabic Typesetting" panose="03020402040406030203" pitchFamily="66" charset="-78"/>
              </a:rPr>
              <a:t> W, et al. Short term benefits for laparoscopic colorectal resection. Cochrane Database </a:t>
            </a:r>
            <a:r>
              <a:rPr lang="en-US" sz="900" dirty="0" err="1">
                <a:solidFill>
                  <a:schemeClr val="tx1"/>
                </a:solidFill>
                <a:latin typeface="+mn-lt"/>
                <a:cs typeface="Arabic Typesetting" panose="03020402040406030203" pitchFamily="66" charset="-78"/>
              </a:rPr>
              <a:t>Syst</a:t>
            </a:r>
            <a:r>
              <a:rPr lang="en-US" sz="900" dirty="0">
                <a:solidFill>
                  <a:schemeClr val="tx1"/>
                </a:solidFill>
                <a:latin typeface="+mn-lt"/>
                <a:cs typeface="Arabic Typesetting" panose="03020402040406030203" pitchFamily="66" charset="-78"/>
              </a:rPr>
              <a:t> Rev. 2005;(3):CD003145. Review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A2614-D886-4A98-B913-115B85D88F77}" type="slidenum">
              <a:rPr lang="en-MY" smtClean="0"/>
              <a:t>16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810804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06368" y="274638"/>
            <a:ext cx="7498080" cy="1143000"/>
          </a:xfrm>
        </p:spPr>
        <p:txBody>
          <a:bodyPr/>
          <a:lstStyle/>
          <a:p>
            <a:r>
              <a:rPr lang="es-ES" sz="3200" b="1" dirty="0">
                <a:solidFill>
                  <a:srgbClr val="CC6600"/>
                </a:solidFill>
                <a:latin typeface="Baskerville Old Face" panose="02020602080505020303" pitchFamily="18" charset="0"/>
              </a:rPr>
              <a:t>RECOMMENDATION 9</a:t>
            </a:r>
            <a:endParaRPr lang="en-US" sz="3200" b="1" dirty="0">
              <a:solidFill>
                <a:srgbClr val="CC6600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9" name="Text Placeholder 11">
            <a:extLst>
              <a:ext uri="{FF2B5EF4-FFF2-40B4-BE49-F238E27FC236}">
                <a16:creationId xmlns="" xmlns:a16="http://schemas.microsoft.com/office/drawing/2014/main" id="{92A9B58F-943F-174C-B035-52CBE72AD255}"/>
              </a:ext>
            </a:extLst>
          </p:cNvPr>
          <p:cNvSpPr txBox="1">
            <a:spLocks/>
          </p:cNvSpPr>
          <p:nvPr/>
        </p:nvSpPr>
        <p:spPr>
          <a:xfrm>
            <a:off x="1116496" y="1556792"/>
            <a:ext cx="7920000" cy="3960440"/>
          </a:xfrm>
          <a:prstGeom prst="rect">
            <a:avLst/>
          </a:prstGeom>
          <a:solidFill>
            <a:srgbClr val="CCECFF"/>
          </a:solidFill>
          <a:ln>
            <a:solidFill>
              <a:schemeClr val="tx1"/>
            </a:solidFill>
          </a:ln>
        </p:spPr>
        <p:txBody>
          <a:bodyPr/>
          <a:lstStyle>
            <a:lvl1pPr marL="0" indent="0" algn="l" defTabSz="914400" rtl="0" eaLnBrk="1" latinLnBrk="0" hangingPunct="1">
              <a:lnSpc>
                <a:spcPts val="1300"/>
              </a:lnSpc>
              <a:spcBef>
                <a:spcPts val="0"/>
              </a:spcBef>
              <a:buFontTx/>
              <a:buNone/>
              <a:defRPr sz="1800" b="0" i="0" kern="1200" cap="all" spc="-40" baseline="0">
                <a:solidFill>
                  <a:srgbClr val="4B4B4B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628650" indent="-17145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1085850" indent="-17145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3pPr>
            <a:lvl4pPr marL="1543050" indent="-17145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4pPr>
            <a:lvl5pPr marL="2000250" indent="-17145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</a:pPr>
            <a:r>
              <a:rPr lang="en-US" sz="2200" cap="none" spc="0" dirty="0">
                <a:solidFill>
                  <a:prstClr val="black"/>
                </a:solidFill>
                <a:latin typeface="Calibri" panose="020F0502020204030204"/>
              </a:rPr>
              <a:t>• </a:t>
            </a:r>
            <a:r>
              <a:rPr lang="en-US" sz="2200" cap="none" spc="0" dirty="0">
                <a:solidFill>
                  <a:prstClr val="black"/>
                </a:solidFill>
                <a:latin typeface="Book Antiqua" panose="02040602050305030304" pitchFamily="18" charset="0"/>
              </a:rPr>
              <a:t>A </a:t>
            </a:r>
            <a:r>
              <a:rPr lang="en-US" sz="2200" b="1" cap="none" spc="0" dirty="0">
                <a:solidFill>
                  <a:prstClr val="black"/>
                </a:solidFill>
                <a:latin typeface="Book Antiqua" panose="02040602050305030304" pitchFamily="18" charset="0"/>
              </a:rPr>
              <a:t>thorough surgical exploration </a:t>
            </a:r>
            <a:r>
              <a:rPr lang="en-US" sz="2200" cap="none" spc="0" dirty="0">
                <a:solidFill>
                  <a:prstClr val="black"/>
                </a:solidFill>
                <a:latin typeface="Book Antiqua" panose="02040602050305030304" pitchFamily="18" charset="0"/>
              </a:rPr>
              <a:t>should be performed at the time of resection in colorectal carcinoma.</a:t>
            </a:r>
          </a:p>
          <a:p>
            <a:pPr lvl="0" algn="just">
              <a:lnSpc>
                <a:spcPct val="100000"/>
              </a:lnSpc>
            </a:pPr>
            <a:endParaRPr lang="en-US" sz="2200" cap="none" spc="0" dirty="0">
              <a:solidFill>
                <a:prstClr val="black"/>
              </a:solidFill>
              <a:latin typeface="Book Antiqua" panose="02040602050305030304" pitchFamily="18" charset="0"/>
            </a:endParaRPr>
          </a:p>
          <a:p>
            <a:pPr lvl="0" algn="just">
              <a:lnSpc>
                <a:spcPct val="100000"/>
              </a:lnSpc>
            </a:pPr>
            <a:r>
              <a:rPr lang="en-US" sz="2200" cap="none" spc="0" dirty="0">
                <a:solidFill>
                  <a:prstClr val="black"/>
                </a:solidFill>
                <a:latin typeface="Book Antiqua" panose="02040602050305030304" pitchFamily="18" charset="0"/>
              </a:rPr>
              <a:t>• </a:t>
            </a:r>
            <a:r>
              <a:rPr lang="en-US" sz="2200" b="1" cap="none" spc="0" dirty="0">
                <a:solidFill>
                  <a:prstClr val="black"/>
                </a:solidFill>
                <a:latin typeface="Book Antiqua" panose="02040602050305030304" pitchFamily="18" charset="0"/>
              </a:rPr>
              <a:t>Low rectal surgery </a:t>
            </a:r>
            <a:r>
              <a:rPr lang="en-US" sz="2200" cap="none" spc="0" dirty="0">
                <a:solidFill>
                  <a:prstClr val="black"/>
                </a:solidFill>
                <a:latin typeface="Book Antiqua" panose="02040602050305030304" pitchFamily="18" charset="0"/>
              </a:rPr>
              <a:t>should be performed by surgeons credentialed in the management of rectal carcinoma.</a:t>
            </a:r>
          </a:p>
          <a:p>
            <a:pPr lvl="0" algn="just">
              <a:lnSpc>
                <a:spcPct val="100000"/>
              </a:lnSpc>
            </a:pPr>
            <a:endParaRPr lang="en-US" sz="2200" cap="none" spc="0" dirty="0">
              <a:solidFill>
                <a:prstClr val="black"/>
              </a:solidFill>
              <a:latin typeface="Book Antiqua" panose="02040602050305030304" pitchFamily="18" charset="0"/>
            </a:endParaRPr>
          </a:p>
          <a:p>
            <a:pPr lvl="0" algn="just">
              <a:lnSpc>
                <a:spcPct val="100000"/>
              </a:lnSpc>
            </a:pPr>
            <a:r>
              <a:rPr lang="en-US" sz="2200" cap="none" spc="0" dirty="0">
                <a:solidFill>
                  <a:prstClr val="black"/>
                </a:solidFill>
                <a:latin typeface="Book Antiqua" panose="02040602050305030304" pitchFamily="18" charset="0"/>
              </a:rPr>
              <a:t>• </a:t>
            </a:r>
            <a:r>
              <a:rPr lang="en-US" sz="2200" b="1" cap="none" spc="0" dirty="0">
                <a:solidFill>
                  <a:prstClr val="black"/>
                </a:solidFill>
                <a:latin typeface="Book Antiqua" panose="02040602050305030304" pitchFamily="18" charset="0"/>
              </a:rPr>
              <a:t>Total </a:t>
            </a:r>
            <a:r>
              <a:rPr lang="en-US" sz="2200" b="1" cap="none" spc="0" dirty="0" err="1">
                <a:solidFill>
                  <a:prstClr val="black"/>
                </a:solidFill>
                <a:latin typeface="Book Antiqua" panose="02040602050305030304" pitchFamily="18" charset="0"/>
              </a:rPr>
              <a:t>mesorectal</a:t>
            </a:r>
            <a:r>
              <a:rPr lang="en-US" sz="2200" b="1" cap="none" spc="0" dirty="0">
                <a:solidFill>
                  <a:prstClr val="black"/>
                </a:solidFill>
                <a:latin typeface="Book Antiqua" panose="02040602050305030304" pitchFamily="18" charset="0"/>
              </a:rPr>
              <a:t> excision </a:t>
            </a:r>
            <a:r>
              <a:rPr lang="en-US" sz="2200" cap="none" spc="0" dirty="0">
                <a:solidFill>
                  <a:prstClr val="black"/>
                </a:solidFill>
                <a:latin typeface="Book Antiqua" panose="02040602050305030304" pitchFamily="18" charset="0"/>
              </a:rPr>
              <a:t>should be performed for middle and low rectal carcinoma.</a:t>
            </a:r>
          </a:p>
          <a:p>
            <a:pPr lvl="0" algn="just">
              <a:lnSpc>
                <a:spcPct val="100000"/>
              </a:lnSpc>
            </a:pPr>
            <a:endParaRPr lang="en-US" sz="2200" cap="none" spc="0" dirty="0">
              <a:solidFill>
                <a:prstClr val="black"/>
              </a:solidFill>
              <a:latin typeface="Book Antiqua" panose="02040602050305030304" pitchFamily="18" charset="0"/>
            </a:endParaRPr>
          </a:p>
          <a:p>
            <a:pPr lvl="0" algn="just">
              <a:lnSpc>
                <a:spcPct val="100000"/>
              </a:lnSpc>
            </a:pPr>
            <a:r>
              <a:rPr lang="en-US" sz="2200" cap="none" spc="0" dirty="0">
                <a:solidFill>
                  <a:prstClr val="black"/>
                </a:solidFill>
                <a:latin typeface="Book Antiqua" panose="02040602050305030304" pitchFamily="18" charset="0"/>
              </a:rPr>
              <a:t>• If abdominoperineal resection (APR) is required, it should be performed as </a:t>
            </a:r>
            <a:r>
              <a:rPr lang="en-US" sz="2200" b="1" cap="none" spc="0" dirty="0">
                <a:solidFill>
                  <a:prstClr val="black"/>
                </a:solidFill>
                <a:latin typeface="Book Antiqua" panose="02040602050305030304" pitchFamily="18" charset="0"/>
              </a:rPr>
              <a:t>cylindrical APR</a:t>
            </a:r>
            <a:r>
              <a:rPr lang="en-US" sz="2200" cap="none" spc="0" dirty="0">
                <a:solidFill>
                  <a:prstClr val="black"/>
                </a:solidFill>
                <a:latin typeface="Book Antiqua" panose="02040602050305030304" pitchFamily="18" charset="0"/>
              </a:rPr>
              <a:t>.</a:t>
            </a:r>
          </a:p>
          <a:p>
            <a:pPr lvl="0">
              <a:lnSpc>
                <a:spcPct val="100000"/>
              </a:lnSpc>
            </a:pPr>
            <a:endParaRPr lang="en-US" sz="2200" cap="none" spc="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A2614-D886-4A98-B913-115B85D88F77}" type="slidenum">
              <a:rPr lang="en-MY" smtClean="0"/>
              <a:t>17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057214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9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15616" y="116632"/>
            <a:ext cx="7776864" cy="1143000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es-ES" sz="2800" b="1" dirty="0">
                <a:solidFill>
                  <a:srgbClr val="CC6600"/>
                </a:solidFill>
                <a:latin typeface="Baskerville Old Face" panose="02020602080505020303" pitchFamily="18" charset="0"/>
              </a:rPr>
              <a:t>SURGICAL TREATMENT OF METASTATIC COLORECTAL </a:t>
            </a:r>
            <a:r>
              <a:rPr lang="es-ES" sz="2800" b="1" dirty="0" smtClean="0">
                <a:solidFill>
                  <a:srgbClr val="CC6600"/>
                </a:solidFill>
                <a:latin typeface="Baskerville Old Face" panose="02020602080505020303" pitchFamily="18" charset="0"/>
              </a:rPr>
              <a:t>CARCINOMA</a:t>
            </a:r>
            <a:r>
              <a:rPr lang="es-ES" sz="2800" b="1" baseline="30000" dirty="0" smtClean="0">
                <a:solidFill>
                  <a:srgbClr val="CC6600"/>
                </a:solidFill>
                <a:latin typeface="Baskerville Old Face" panose="02020602080505020303" pitchFamily="18" charset="0"/>
              </a:rPr>
              <a:t>-1</a:t>
            </a:r>
            <a:endParaRPr lang="en-US" sz="2800" b="1" baseline="30000" dirty="0">
              <a:solidFill>
                <a:srgbClr val="CC6600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16" name="Text Placeholder 2"/>
          <p:cNvSpPr>
            <a:spLocks noGrp="1"/>
          </p:cNvSpPr>
          <p:nvPr>
            <p:ph idx="1"/>
          </p:nvPr>
        </p:nvSpPr>
        <p:spPr>
          <a:xfrm>
            <a:off x="1187624" y="1196752"/>
            <a:ext cx="7498080" cy="4800600"/>
          </a:xfrm>
        </p:spPr>
        <p:txBody>
          <a:bodyPr>
            <a:normAutofit fontScale="92500" lnSpcReduction="20000"/>
          </a:bodyPr>
          <a:lstStyle/>
          <a:p>
            <a:pPr marL="82296" lvl="0" indent="0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2200" b="1" cap="none" spc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cs typeface="+mn-cs"/>
              </a:rPr>
              <a:t>a. Liver Metastases </a:t>
            </a: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sz="2200" cap="none" spc="0" dirty="0" smtClean="0">
              <a:latin typeface="Calibri" panose="020F0502020204030204"/>
              <a:cs typeface="+mn-cs"/>
            </a:endParaRP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200" cap="none" spc="0" dirty="0" smtClean="0">
                <a:latin typeface="Calibri" panose="020F0502020204030204"/>
                <a:cs typeface="+mn-cs"/>
              </a:rPr>
              <a:t>Treatment </a:t>
            </a:r>
            <a:r>
              <a:rPr lang="en-US" sz="2200" cap="none" spc="0" dirty="0">
                <a:latin typeface="Calibri" panose="020F0502020204030204"/>
                <a:cs typeface="+mn-cs"/>
              </a:rPr>
              <a:t>options for liver metastasis consist of </a:t>
            </a:r>
            <a:r>
              <a:rPr lang="en-US" sz="2200" b="1" cap="none" spc="0" dirty="0" err="1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cs typeface="+mn-cs"/>
              </a:rPr>
              <a:t>hepatectomy</a:t>
            </a:r>
            <a:r>
              <a:rPr lang="en-US" sz="2200" b="1" cap="none" spc="0" dirty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cs typeface="+mn-cs"/>
              </a:rPr>
              <a:t>, systemic chemotherapy, hepatic arterial infusion therapy and thermal coagulation therapy</a:t>
            </a:r>
            <a:r>
              <a:rPr lang="en-US" sz="2200" cap="none" spc="0" dirty="0">
                <a:latin typeface="Calibri" panose="020F0502020204030204"/>
                <a:cs typeface="+mn-cs"/>
              </a:rPr>
              <a:t>. Liver resection comprises of systematic and non-systematic (non-anatomical) </a:t>
            </a:r>
            <a:r>
              <a:rPr lang="en-US" sz="2200" cap="none" spc="0" dirty="0" smtClean="0">
                <a:latin typeface="Calibri" panose="020F0502020204030204"/>
                <a:cs typeface="+mn-cs"/>
              </a:rPr>
              <a:t>resection.</a:t>
            </a:r>
            <a:r>
              <a:rPr lang="en-US" sz="2200" cap="none" spc="0" baseline="30000" dirty="0" smtClean="0">
                <a:latin typeface="Calibri" panose="020F0502020204030204"/>
                <a:cs typeface="+mn-cs"/>
              </a:rPr>
              <a:t>97</a:t>
            </a: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sz="2200" cap="none" spc="0" dirty="0">
              <a:latin typeface="Calibri" panose="020F0502020204030204"/>
              <a:cs typeface="+mn-cs"/>
            </a:endParaRP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200" cap="none" spc="0" dirty="0">
                <a:latin typeface="Calibri" panose="020F0502020204030204"/>
                <a:cs typeface="+mn-cs"/>
              </a:rPr>
              <a:t>A Cochrane systematic review on resection of colorectal liver metastases (CRLMs) showed insufficient high level evidence to support the effectiveness or otherwise of a single approach, either surgical or non-surgical, for the management of the </a:t>
            </a:r>
            <a:r>
              <a:rPr lang="en-US" sz="2200" cap="none" spc="0" dirty="0" smtClean="0">
                <a:latin typeface="Calibri" panose="020F0502020204030204"/>
                <a:cs typeface="+mn-cs"/>
              </a:rPr>
              <a:t>condition.</a:t>
            </a:r>
            <a:r>
              <a:rPr lang="en-US" sz="2200" cap="none" spc="0" baseline="30000" dirty="0" smtClean="0">
                <a:latin typeface="Calibri" panose="020F0502020204030204"/>
                <a:cs typeface="+mn-cs"/>
              </a:rPr>
              <a:t>98</a:t>
            </a:r>
            <a:r>
              <a:rPr lang="en-US" sz="2200" cap="none" spc="0" dirty="0" smtClean="0">
                <a:latin typeface="Calibri" panose="020F0502020204030204"/>
                <a:cs typeface="+mn-cs"/>
              </a:rPr>
              <a:t> </a:t>
            </a: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sz="2200" cap="none" spc="0" dirty="0" smtClean="0">
              <a:latin typeface="Calibri" panose="020F0502020204030204"/>
              <a:cs typeface="+mn-cs"/>
            </a:endParaRP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200" b="1" cap="none" spc="0" dirty="0" smtClean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cs typeface="+mn-cs"/>
              </a:rPr>
              <a:t>Liver </a:t>
            </a:r>
            <a:r>
              <a:rPr lang="en-US" sz="2200" b="1" cap="none" spc="0" dirty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cs typeface="+mn-cs"/>
              </a:rPr>
              <a:t>resection </a:t>
            </a:r>
            <a:r>
              <a:rPr lang="en-US" sz="2200" cap="none" spc="0" dirty="0">
                <a:latin typeface="Calibri" panose="020F0502020204030204"/>
                <a:cs typeface="+mn-cs"/>
              </a:rPr>
              <a:t>however has been the mainstay of treatment of </a:t>
            </a:r>
            <a:r>
              <a:rPr lang="en-US" sz="2200" cap="none" spc="0" dirty="0" err="1">
                <a:latin typeface="Calibri" panose="020F0502020204030204"/>
                <a:cs typeface="+mn-cs"/>
              </a:rPr>
              <a:t>resectable</a:t>
            </a:r>
            <a:r>
              <a:rPr lang="en-US" sz="2200" cap="none" spc="0" dirty="0">
                <a:latin typeface="Calibri" panose="020F0502020204030204"/>
                <a:cs typeface="+mn-cs"/>
              </a:rPr>
              <a:t> colorectal liver metastases. </a:t>
            </a:r>
            <a:endParaRPr lang="en-US" sz="2200" cap="none" spc="0" dirty="0" smtClean="0">
              <a:latin typeface="Calibri" panose="020F0502020204030204"/>
              <a:cs typeface="+mn-cs"/>
            </a:endParaRP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sz="2200" cap="none" spc="0" dirty="0" smtClean="0">
              <a:latin typeface="Calibri" panose="020F0502020204030204"/>
              <a:cs typeface="+mn-cs"/>
            </a:endParaRP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200" cap="none" spc="0" dirty="0" smtClean="0">
                <a:latin typeface="Calibri" panose="020F0502020204030204"/>
                <a:cs typeface="+mn-cs"/>
              </a:rPr>
              <a:t>Treatment </a:t>
            </a:r>
            <a:r>
              <a:rPr lang="en-US" sz="2200" cap="none" spc="0" dirty="0">
                <a:latin typeface="Calibri" panose="020F0502020204030204"/>
                <a:cs typeface="+mn-cs"/>
              </a:rPr>
              <a:t>should be </a:t>
            </a:r>
            <a:r>
              <a:rPr lang="en-US" sz="2200" cap="none" spc="0" dirty="0" err="1">
                <a:latin typeface="Calibri" panose="020F0502020204030204"/>
                <a:cs typeface="+mn-cs"/>
              </a:rPr>
              <a:t>individualised</a:t>
            </a:r>
            <a:r>
              <a:rPr lang="en-US" sz="2200" cap="none" spc="0" dirty="0">
                <a:latin typeface="Calibri" panose="020F0502020204030204"/>
                <a:cs typeface="+mn-cs"/>
              </a:rPr>
              <a:t> and </a:t>
            </a:r>
            <a:r>
              <a:rPr lang="en-US" sz="2200" cap="none" spc="0" dirty="0" smtClean="0">
                <a:latin typeface="Calibri" panose="020F0502020204030204"/>
                <a:cs typeface="+mn-cs"/>
              </a:rPr>
              <a:t>guided </a:t>
            </a:r>
            <a:r>
              <a:rPr lang="en-US" sz="2200" cap="none" spc="0" dirty="0">
                <a:latin typeface="Calibri" panose="020F0502020204030204"/>
                <a:cs typeface="+mn-cs"/>
              </a:rPr>
              <a:t>by a team approach.</a:t>
            </a:r>
          </a:p>
        </p:txBody>
      </p:sp>
      <p:sp>
        <p:nvSpPr>
          <p:cNvPr id="8" name="Text Placeholder 8">
            <a:extLst>
              <a:ext uri="{FF2B5EF4-FFF2-40B4-BE49-F238E27FC236}">
                <a16:creationId xmlns="" xmlns:a16="http://schemas.microsoft.com/office/drawing/2014/main" id="{20167525-5995-7140-A3E3-91A4FEA61D15}"/>
              </a:ext>
            </a:extLst>
          </p:cNvPr>
          <p:cNvSpPr txBox="1">
            <a:spLocks/>
          </p:cNvSpPr>
          <p:nvPr/>
        </p:nvSpPr>
        <p:spPr>
          <a:xfrm>
            <a:off x="1321296" y="5910178"/>
            <a:ext cx="7499176" cy="759182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ts val="1300"/>
              </a:lnSpc>
              <a:spcBef>
                <a:spcPts val="0"/>
              </a:spcBef>
              <a:buFontTx/>
              <a:buNone/>
              <a:defRPr sz="800" b="1" i="0" kern="1200" cap="none" spc="-10" baseline="0">
                <a:solidFill>
                  <a:srgbClr val="646464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628650" indent="-17145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1085850" indent="-17145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3pPr>
            <a:lvl4pPr marL="1543050" indent="-17145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4pPr>
            <a:lvl5pPr marL="2000250" indent="-17145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900" dirty="0">
                <a:solidFill>
                  <a:schemeClr val="tx1"/>
                </a:solidFill>
                <a:latin typeface="+mn-lt"/>
              </a:rPr>
              <a:t>97. Watanabe T, Itabashi M, Shimada Y, et al. Japanese Society for Cancer of </a:t>
            </a:r>
            <a:r>
              <a:rPr lang="en-US" sz="900" dirty="0" smtClean="0">
                <a:solidFill>
                  <a:schemeClr val="tx1"/>
                </a:solidFill>
                <a:latin typeface="+mn-lt"/>
              </a:rPr>
              <a:t>the Colon </a:t>
            </a:r>
            <a:r>
              <a:rPr lang="en-US" sz="900" dirty="0">
                <a:solidFill>
                  <a:schemeClr val="tx1"/>
                </a:solidFill>
                <a:latin typeface="+mn-lt"/>
              </a:rPr>
              <a:t>and Rectum (JSCCR) Guidelines 2014 for treatment of colorectal </a:t>
            </a:r>
            <a:r>
              <a:rPr lang="en-US" sz="900" dirty="0" smtClean="0">
                <a:solidFill>
                  <a:schemeClr val="tx1"/>
                </a:solidFill>
                <a:latin typeface="+mn-lt"/>
              </a:rPr>
              <a:t>cancer. </a:t>
            </a:r>
            <a:r>
              <a:rPr lang="en-US" sz="900" dirty="0" err="1" smtClean="0">
                <a:solidFill>
                  <a:schemeClr val="tx1"/>
                </a:solidFill>
                <a:latin typeface="+mn-lt"/>
              </a:rPr>
              <a:t>Int</a:t>
            </a:r>
            <a:r>
              <a:rPr lang="en-US" sz="9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US" sz="900" dirty="0">
                <a:solidFill>
                  <a:schemeClr val="tx1"/>
                </a:solidFill>
                <a:latin typeface="+mn-lt"/>
              </a:rPr>
              <a:t>J </a:t>
            </a:r>
            <a:r>
              <a:rPr lang="en-US" sz="900" dirty="0" err="1">
                <a:solidFill>
                  <a:schemeClr val="tx1"/>
                </a:solidFill>
                <a:latin typeface="+mn-lt"/>
              </a:rPr>
              <a:t>Clin</a:t>
            </a:r>
            <a:r>
              <a:rPr lang="en-US" sz="900" dirty="0">
                <a:solidFill>
                  <a:schemeClr val="tx1"/>
                </a:solidFill>
                <a:latin typeface="+mn-lt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+mn-lt"/>
              </a:rPr>
              <a:t>Oncol</a:t>
            </a:r>
            <a:r>
              <a:rPr lang="en-US" sz="900" dirty="0">
                <a:solidFill>
                  <a:schemeClr val="tx1"/>
                </a:solidFill>
                <a:latin typeface="+mn-lt"/>
              </a:rPr>
              <a:t>. 2015;20(2):207-39.</a:t>
            </a:r>
            <a:endParaRPr lang="en-US" sz="900" dirty="0" smtClean="0">
              <a:solidFill>
                <a:schemeClr val="tx1"/>
              </a:solidFill>
              <a:latin typeface="+mn-lt"/>
            </a:endParaRPr>
          </a:p>
          <a:p>
            <a:pPr algn="just"/>
            <a:r>
              <a:rPr lang="en-US" sz="900" dirty="0" smtClean="0">
                <a:solidFill>
                  <a:schemeClr val="tx1"/>
                </a:solidFill>
                <a:latin typeface="+mn-lt"/>
              </a:rPr>
              <a:t>98</a:t>
            </a:r>
            <a:r>
              <a:rPr lang="en-US" sz="900" dirty="0">
                <a:solidFill>
                  <a:schemeClr val="tx1"/>
                </a:solidFill>
                <a:latin typeface="+mn-lt"/>
              </a:rPr>
              <a:t>. Al-</a:t>
            </a:r>
            <a:r>
              <a:rPr lang="en-US" sz="900" dirty="0" err="1">
                <a:solidFill>
                  <a:schemeClr val="tx1"/>
                </a:solidFill>
                <a:latin typeface="+mn-lt"/>
              </a:rPr>
              <a:t>Asfoor</a:t>
            </a:r>
            <a:r>
              <a:rPr lang="en-US" sz="900" dirty="0">
                <a:solidFill>
                  <a:schemeClr val="tx1"/>
                </a:solidFill>
                <a:latin typeface="+mn-lt"/>
              </a:rPr>
              <a:t> A, </a:t>
            </a:r>
            <a:r>
              <a:rPr lang="en-US" sz="900" dirty="0" err="1">
                <a:solidFill>
                  <a:schemeClr val="tx1"/>
                </a:solidFill>
                <a:latin typeface="+mn-lt"/>
              </a:rPr>
              <a:t>Fedorowicz</a:t>
            </a:r>
            <a:r>
              <a:rPr lang="en-US" sz="900" dirty="0">
                <a:solidFill>
                  <a:schemeClr val="tx1"/>
                </a:solidFill>
                <a:latin typeface="+mn-lt"/>
              </a:rPr>
              <a:t> Z, Lodge M. Resection versus no intervention or other surgical interventions for colorectal cancer liver metastases. Cochrane Database </a:t>
            </a:r>
            <a:r>
              <a:rPr lang="en-US" sz="900" dirty="0" err="1">
                <a:solidFill>
                  <a:schemeClr val="tx1"/>
                </a:solidFill>
                <a:latin typeface="+mn-lt"/>
              </a:rPr>
              <a:t>Syst</a:t>
            </a:r>
            <a:r>
              <a:rPr lang="en-US" sz="900" dirty="0">
                <a:solidFill>
                  <a:schemeClr val="tx1"/>
                </a:solidFill>
                <a:latin typeface="+mn-lt"/>
              </a:rPr>
              <a:t> Rev. 2008;(2):CD006039.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A2614-D886-4A98-B913-115B85D88F77}" type="slidenum">
              <a:rPr lang="en-MY" smtClean="0"/>
              <a:t>18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937447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2"/>
          <p:cNvSpPr>
            <a:spLocks noGrp="1"/>
          </p:cNvSpPr>
          <p:nvPr>
            <p:ph idx="1"/>
          </p:nvPr>
        </p:nvSpPr>
        <p:spPr>
          <a:xfrm>
            <a:off x="1331640" y="1268760"/>
            <a:ext cx="7498080" cy="4464496"/>
          </a:xfrm>
        </p:spPr>
        <p:txBody>
          <a:bodyPr>
            <a:normAutofit/>
          </a:bodyPr>
          <a:lstStyle/>
          <a:p>
            <a:pPr marL="0" lvl="0" indent="0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2000" b="1" cap="none" spc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Criteria for liver resection are listed </a:t>
            </a:r>
            <a:r>
              <a:rPr lang="en-US" sz="2000" b="1" cap="none" spc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below:</a:t>
            </a:r>
            <a:r>
              <a:rPr lang="en-US" sz="2000" cap="none" spc="0" baseline="30000" dirty="0" smtClean="0">
                <a:latin typeface="Book Antiqua" panose="02040602050305030304" pitchFamily="18" charset="0"/>
              </a:rPr>
              <a:t>97, 99-100 </a:t>
            </a:r>
          </a:p>
          <a:p>
            <a:pPr lvl="0">
              <a:lnSpc>
                <a:spcPct val="90000"/>
              </a:lnSpc>
              <a:spcBef>
                <a:spcPts val="1000"/>
              </a:spcBef>
            </a:pPr>
            <a:endParaRPr lang="en-US" sz="2000" cap="none" spc="0" dirty="0">
              <a:latin typeface="Book Antiqua" panose="02040602050305030304" pitchFamily="18" charset="0"/>
            </a:endParaRPr>
          </a:p>
          <a:p>
            <a:pPr marL="697230" indent="-514350" algn="just">
              <a:lnSpc>
                <a:spcPct val="90000"/>
              </a:lnSpc>
              <a:spcBef>
                <a:spcPts val="500"/>
              </a:spcBef>
              <a:buFont typeface="+mj-lt"/>
              <a:buAutoNum type="romanLcPeriod"/>
            </a:pPr>
            <a:r>
              <a:rPr lang="en-US" sz="2000" dirty="0">
                <a:latin typeface="Book Antiqua" panose="02040602050305030304" pitchFamily="18" charset="0"/>
              </a:rPr>
              <a:t>The patient is fit for surgery. Overall health status, </a:t>
            </a:r>
            <a:r>
              <a:rPr lang="en-US" sz="2000" dirty="0" smtClean="0">
                <a:latin typeface="Book Antiqua" panose="02040602050305030304" pitchFamily="18" charset="0"/>
              </a:rPr>
              <a:t>organ</a:t>
            </a:r>
            <a:r>
              <a:rPr lang="en-US" sz="2000" dirty="0">
                <a:latin typeface="Book Antiqua" panose="02040602050305030304" pitchFamily="18" charset="0"/>
              </a:rPr>
              <a:t> </a:t>
            </a:r>
            <a:r>
              <a:rPr lang="en-US" sz="2000" dirty="0" smtClean="0">
                <a:latin typeface="Book Antiqua" panose="02040602050305030304" pitchFamily="18" charset="0"/>
              </a:rPr>
              <a:t>or liver function</a:t>
            </a:r>
            <a:r>
              <a:rPr lang="en-US" sz="2000" dirty="0">
                <a:latin typeface="Book Antiqua" panose="02040602050305030304" pitchFamily="18" charset="0"/>
              </a:rPr>
              <a:t>, and concomitant non-malignant disease must be assessed.</a:t>
            </a:r>
          </a:p>
          <a:p>
            <a:pPr marL="697230" indent="-514350" algn="just">
              <a:lnSpc>
                <a:spcPct val="90000"/>
              </a:lnSpc>
              <a:spcBef>
                <a:spcPts val="500"/>
              </a:spcBef>
              <a:buFont typeface="+mj-lt"/>
              <a:buAutoNum type="romanLcPeriod"/>
            </a:pPr>
            <a:r>
              <a:rPr lang="en-US" sz="2000" dirty="0">
                <a:latin typeface="Book Antiqua" panose="02040602050305030304" pitchFamily="18" charset="0"/>
              </a:rPr>
              <a:t>The primary cancer has been controlled or can be controlled. </a:t>
            </a:r>
          </a:p>
          <a:p>
            <a:pPr marL="697230" indent="-514350" algn="just">
              <a:lnSpc>
                <a:spcPct val="90000"/>
              </a:lnSpc>
              <a:spcBef>
                <a:spcPts val="500"/>
              </a:spcBef>
              <a:buFont typeface="+mj-lt"/>
              <a:buAutoNum type="romanLcPeriod"/>
            </a:pPr>
            <a:r>
              <a:rPr lang="en-US" sz="2000" dirty="0">
                <a:latin typeface="Book Antiqua" panose="02040602050305030304" pitchFamily="18" charset="0"/>
              </a:rPr>
              <a:t>There are no extrahepatic metastases or they can be controlled.</a:t>
            </a:r>
          </a:p>
          <a:p>
            <a:pPr marL="697230" indent="-514350" algn="just">
              <a:lnSpc>
                <a:spcPct val="90000"/>
              </a:lnSpc>
              <a:spcBef>
                <a:spcPts val="500"/>
              </a:spcBef>
              <a:buFont typeface="+mj-lt"/>
              <a:buAutoNum type="romanLcPeriod"/>
            </a:pPr>
            <a:r>
              <a:rPr lang="en-US" sz="2000" dirty="0">
                <a:latin typeface="Book Antiqua" panose="02040602050305030304" pitchFamily="18" charset="0"/>
              </a:rPr>
              <a:t>The metastatic liver cancer can be completely resected. </a:t>
            </a:r>
          </a:p>
          <a:p>
            <a:pPr marL="896112" lvl="1" indent="-228600" algn="just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</a:pPr>
            <a:r>
              <a:rPr lang="en-US" sz="2000" dirty="0" err="1">
                <a:latin typeface="Book Antiqua" panose="02040602050305030304" pitchFamily="18" charset="0"/>
              </a:rPr>
              <a:t>Resectability</a:t>
            </a:r>
            <a:r>
              <a:rPr lang="en-US" sz="2000" dirty="0">
                <a:latin typeface="Book Antiqua" panose="02040602050305030304" pitchFamily="18" charset="0"/>
              </a:rPr>
              <a:t> includes the expectation that a margin-negative resection (R0) of </a:t>
            </a:r>
            <a:r>
              <a:rPr lang="en-MY" sz="2000" dirty="0">
                <a:latin typeface="Book Antiqua" panose="02040602050305030304" pitchFamily="18" charset="0"/>
              </a:rPr>
              <a:t>≥</a:t>
            </a:r>
            <a:r>
              <a:rPr lang="en-US" sz="2000" dirty="0">
                <a:latin typeface="Book Antiqua" panose="02040602050305030304" pitchFamily="18" charset="0"/>
              </a:rPr>
              <a:t>1 mm can </a:t>
            </a:r>
            <a:r>
              <a:rPr lang="en-US" sz="2000" dirty="0">
                <a:solidFill>
                  <a:prstClr val="white"/>
                </a:solidFill>
                <a:latin typeface="Book Antiqua" panose="02040602050305030304" pitchFamily="18" charset="0"/>
              </a:rPr>
              <a:t>be achieved</a:t>
            </a:r>
            <a:r>
              <a:rPr lang="en-US" sz="2600" dirty="0">
                <a:solidFill>
                  <a:prstClr val="white"/>
                </a:solidFill>
              </a:rPr>
              <a:t>. </a:t>
            </a:r>
          </a:p>
        </p:txBody>
      </p:sp>
      <p:sp>
        <p:nvSpPr>
          <p:cNvPr id="8" name="Text Placeholder 8">
            <a:extLst>
              <a:ext uri="{FF2B5EF4-FFF2-40B4-BE49-F238E27FC236}">
                <a16:creationId xmlns="" xmlns:a16="http://schemas.microsoft.com/office/drawing/2014/main" id="{BC524603-395D-CF47-BE6C-0F9D2FD91B36}"/>
              </a:ext>
            </a:extLst>
          </p:cNvPr>
          <p:cNvSpPr txBox="1">
            <a:spLocks/>
          </p:cNvSpPr>
          <p:nvPr/>
        </p:nvSpPr>
        <p:spPr>
          <a:xfrm>
            <a:off x="1177280" y="5733256"/>
            <a:ext cx="7787208" cy="1092607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ts val="1300"/>
              </a:lnSpc>
              <a:spcBef>
                <a:spcPts val="0"/>
              </a:spcBef>
              <a:buFontTx/>
              <a:buNone/>
              <a:defRPr sz="800" b="1" i="0" kern="1200" cap="none" spc="-10" baseline="0">
                <a:solidFill>
                  <a:srgbClr val="646464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628650" indent="-17145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1085850" indent="-17145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3pPr>
            <a:lvl4pPr marL="1543050" indent="-17145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4pPr>
            <a:lvl5pPr marL="2000250" indent="-17145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900" dirty="0">
                <a:solidFill>
                  <a:schemeClr val="tx1"/>
                </a:solidFill>
                <a:latin typeface="+mn-lt"/>
              </a:rPr>
              <a:t>97. Watanabe T, Itabashi M, Shimada Y, et al. Japanese Society for Cancer of the Colon and Rectum (JSCCR) Guidelines 2014 for treatment of colorectal cancer. </a:t>
            </a:r>
            <a:r>
              <a:rPr lang="en-US" sz="900" dirty="0" err="1">
                <a:solidFill>
                  <a:schemeClr val="tx1"/>
                </a:solidFill>
                <a:latin typeface="+mn-lt"/>
              </a:rPr>
              <a:t>Int</a:t>
            </a:r>
            <a:r>
              <a:rPr lang="en-US" sz="900" dirty="0">
                <a:solidFill>
                  <a:schemeClr val="tx1"/>
                </a:solidFill>
                <a:latin typeface="+mn-lt"/>
              </a:rPr>
              <a:t> J </a:t>
            </a:r>
            <a:r>
              <a:rPr lang="en-US" sz="900" dirty="0" err="1">
                <a:solidFill>
                  <a:schemeClr val="tx1"/>
                </a:solidFill>
                <a:latin typeface="+mn-lt"/>
              </a:rPr>
              <a:t>Clin</a:t>
            </a:r>
            <a:r>
              <a:rPr lang="en-US" sz="900" dirty="0">
                <a:solidFill>
                  <a:schemeClr val="tx1"/>
                </a:solidFill>
                <a:latin typeface="+mn-lt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+mn-lt"/>
              </a:rPr>
              <a:t>Oncol</a:t>
            </a:r>
            <a:r>
              <a:rPr lang="en-US" sz="900" dirty="0">
                <a:solidFill>
                  <a:schemeClr val="tx1"/>
                </a:solidFill>
                <a:latin typeface="+mn-lt"/>
              </a:rPr>
              <a:t>. 2015;20(2):207-39</a:t>
            </a:r>
            <a:r>
              <a:rPr lang="en-US" sz="900" dirty="0" smtClean="0">
                <a:solidFill>
                  <a:schemeClr val="tx1"/>
                </a:solidFill>
                <a:latin typeface="+mn-lt"/>
              </a:rPr>
              <a:t>.</a:t>
            </a:r>
          </a:p>
          <a:p>
            <a:pPr algn="just"/>
            <a:r>
              <a:rPr lang="en-US" sz="900" dirty="0" smtClean="0">
                <a:solidFill>
                  <a:schemeClr val="tx1"/>
                </a:solidFill>
                <a:latin typeface="+mn-lt"/>
              </a:rPr>
              <a:t>99</a:t>
            </a:r>
            <a:r>
              <a:rPr lang="en-US" sz="900" dirty="0">
                <a:solidFill>
                  <a:schemeClr val="tx1"/>
                </a:solidFill>
                <a:latin typeface="+mn-lt"/>
              </a:rPr>
              <a:t>. </a:t>
            </a:r>
            <a:r>
              <a:rPr lang="en-US" sz="900" dirty="0" err="1">
                <a:solidFill>
                  <a:schemeClr val="tx1"/>
                </a:solidFill>
                <a:latin typeface="+mn-lt"/>
              </a:rPr>
              <a:t>Tinmouth</a:t>
            </a:r>
            <a:r>
              <a:rPr lang="en-US" sz="900" dirty="0">
                <a:solidFill>
                  <a:schemeClr val="tx1"/>
                </a:solidFill>
                <a:latin typeface="+mn-lt"/>
              </a:rPr>
              <a:t> J, Kennedy E, Baron D, et al. A Quality Initiative of the Program in Evidence-Based Care (PEBC), Cancer Care Ontario (CCO) Guideline for Colonoscopy Quality Assurance in Ontario. 1966:21. </a:t>
            </a:r>
          </a:p>
          <a:p>
            <a:pPr algn="just"/>
            <a:r>
              <a:rPr lang="en-US" sz="900" dirty="0">
                <a:solidFill>
                  <a:schemeClr val="tx1"/>
                </a:solidFill>
                <a:latin typeface="+mn-lt"/>
              </a:rPr>
              <a:t>100. Adams RB, et al. Selection for hepatic resection of colorectal liver metastases: expert consensus statement. HPB (Oxford). 2013;15(2):91-103.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115616" y="116632"/>
            <a:ext cx="7776864" cy="11430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es-ES" sz="2800" b="1" dirty="0" smtClean="0">
                <a:solidFill>
                  <a:srgbClr val="CC6600"/>
                </a:solidFill>
                <a:latin typeface="Baskerville Old Face" panose="02020602080505020303" pitchFamily="18" charset="0"/>
              </a:rPr>
              <a:t>SURGICAL TREATMENT OF METASTATIC COLORECTAL CARCINOMA</a:t>
            </a:r>
            <a:r>
              <a:rPr lang="es-ES" sz="2800" b="1" baseline="30000" dirty="0" smtClean="0">
                <a:solidFill>
                  <a:srgbClr val="CC6600"/>
                </a:solidFill>
                <a:latin typeface="Baskerville Old Face" panose="02020602080505020303" pitchFamily="18" charset="0"/>
              </a:rPr>
              <a:t>-2</a:t>
            </a:r>
            <a:endParaRPr lang="en-US" sz="2800" b="1" baseline="30000" dirty="0">
              <a:solidFill>
                <a:srgbClr val="CC6600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A2614-D886-4A98-B913-115B85D88F77}" type="slidenum">
              <a:rPr lang="en-MY" smtClean="0"/>
              <a:t>19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711190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p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06368" y="274638"/>
            <a:ext cx="7498080" cy="1143000"/>
          </a:xfrm>
        </p:spPr>
        <p:txBody>
          <a:bodyPr>
            <a:normAutofit/>
          </a:bodyPr>
          <a:lstStyle/>
          <a:p>
            <a:r>
              <a:rPr lang="es-ES" sz="2800" b="1" dirty="0" smtClean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INTRODUCTION</a:t>
            </a:r>
            <a:endParaRPr lang="en-US" sz="2800" b="1" dirty="0">
              <a:solidFill>
                <a:srgbClr val="CC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skerville Old Face" panose="02020602080505020303" pitchFamily="18" charset="0"/>
            </a:endParaRPr>
          </a:p>
        </p:txBody>
      </p:sp>
      <p:sp>
        <p:nvSpPr>
          <p:cNvPr id="16" name="Text Placeholder 2"/>
          <p:cNvSpPr>
            <a:spLocks noGrp="1"/>
          </p:cNvSpPr>
          <p:nvPr>
            <p:ph idx="1"/>
          </p:nvPr>
        </p:nvSpPr>
        <p:spPr>
          <a:xfrm>
            <a:off x="1043608" y="1447800"/>
            <a:ext cx="7498080" cy="4800600"/>
          </a:xfrm>
        </p:spPr>
        <p:txBody>
          <a:bodyPr>
            <a:normAutofit/>
          </a:bodyPr>
          <a:lstStyle/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000" b="1" cap="none" spc="0" dirty="0" smtClean="0">
                <a:latin typeface="Book Antiqua" panose="02040602050305030304" pitchFamily="18" charset="0"/>
              </a:rPr>
              <a:t>The mainstay of treatment for CRC is surgical resection, which offers the best curative outcome. </a:t>
            </a: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sz="2000" b="1" cap="none" spc="0" dirty="0" smtClean="0">
              <a:latin typeface="Book Antiqua" panose="02040602050305030304" pitchFamily="18" charset="0"/>
            </a:endParaRP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000" b="1" cap="none" spc="0" dirty="0" smtClean="0">
                <a:latin typeface="Book Antiqua" panose="02040602050305030304" pitchFamily="18" charset="0"/>
              </a:rPr>
              <a:t>Chemotherapy and RT are used to downstage, as adjuvant therapy and for palliative purposes. </a:t>
            </a: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sz="2000" b="1" cap="none" spc="0" dirty="0" smtClean="0">
              <a:latin typeface="Book Antiqua" panose="02040602050305030304" pitchFamily="18" charset="0"/>
            </a:endParaRP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000" b="1" cap="none" spc="0" dirty="0" smtClean="0">
                <a:latin typeface="Book Antiqua" panose="02040602050305030304" pitchFamily="18" charset="0"/>
              </a:rPr>
              <a:t>The treatments for CRC are outlined in Algorithm C and Algorithm D.</a:t>
            </a:r>
            <a:endParaRPr lang="en-US" sz="2000" b="1" cap="none" spc="0" dirty="0">
              <a:latin typeface="Book Antiqua" panose="0204060205030503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A2614-D886-4A98-B913-115B85D88F77}" type="slidenum">
              <a:rPr lang="en-MY" smtClean="0"/>
              <a:t>2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604961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2"/>
          <p:cNvSpPr>
            <a:spLocks noGrp="1"/>
          </p:cNvSpPr>
          <p:nvPr>
            <p:ph idx="1"/>
          </p:nvPr>
        </p:nvSpPr>
        <p:spPr>
          <a:xfrm>
            <a:off x="1250384" y="1196752"/>
            <a:ext cx="7498080" cy="4800600"/>
          </a:xfrm>
        </p:spPr>
        <p:txBody>
          <a:bodyPr>
            <a:normAutofit/>
          </a:bodyPr>
          <a:lstStyle/>
          <a:p>
            <a:pPr marL="0" lvl="0" indent="0" algn="just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2000" b="1" cap="none" spc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Criteria for liver resection are listed below: </a:t>
            </a:r>
            <a:endParaRPr lang="en-US" sz="2000" b="1" cap="none" spc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  <a:p>
            <a:pPr lvl="0" algn="just">
              <a:lnSpc>
                <a:spcPct val="90000"/>
              </a:lnSpc>
              <a:spcBef>
                <a:spcPts val="1000"/>
              </a:spcBef>
            </a:pPr>
            <a:endParaRPr lang="en-US" sz="2000" cap="none" spc="0" dirty="0">
              <a:latin typeface="Book Antiqua" panose="02040602050305030304" pitchFamily="18" charset="0"/>
            </a:endParaRPr>
          </a:p>
          <a:p>
            <a:pPr marL="697230" indent="-514350" algn="just">
              <a:lnSpc>
                <a:spcPct val="90000"/>
              </a:lnSpc>
              <a:spcBef>
                <a:spcPts val="500"/>
              </a:spcBef>
              <a:buFont typeface="+mj-lt"/>
              <a:buAutoNum type="romanLcPeriod" startAt="5"/>
            </a:pPr>
            <a:r>
              <a:rPr lang="en-US" sz="2000" dirty="0">
                <a:latin typeface="Book Antiqua" panose="02040602050305030304" pitchFamily="18" charset="0"/>
              </a:rPr>
              <a:t>The function of the remaining liver will be adequate. This includes: </a:t>
            </a:r>
          </a:p>
          <a:p>
            <a:pPr marL="896112" lvl="1" indent="-228600" algn="just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</a:pPr>
            <a:r>
              <a:rPr lang="en-US" sz="2000" dirty="0">
                <a:latin typeface="Book Antiqua" panose="02040602050305030304" pitchFamily="18" charset="0"/>
              </a:rPr>
              <a:t>the anticipated ability to preserve two contiguous segments </a:t>
            </a:r>
          </a:p>
          <a:p>
            <a:pPr marL="896112" lvl="1" indent="-228600" algn="just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</a:pPr>
            <a:r>
              <a:rPr lang="en-US" sz="2000" dirty="0">
                <a:latin typeface="Book Antiqua" panose="02040602050305030304" pitchFamily="18" charset="0"/>
              </a:rPr>
              <a:t>the anticipated ability to preserve adequate vascular inflow, outflow and biliary drainage </a:t>
            </a:r>
          </a:p>
          <a:p>
            <a:pPr marL="896112" lvl="1" indent="-228600" algn="just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</a:pPr>
            <a:r>
              <a:rPr lang="en-US" sz="2000" dirty="0">
                <a:latin typeface="Book Antiqua" panose="02040602050305030304" pitchFamily="18" charset="0"/>
              </a:rPr>
              <a:t>the anticipated ability to preserve adequate future liver remnant volume (25% in normal liver and 35-40% in pre-treated liver with chemotherapy, or pre-existing liver </a:t>
            </a:r>
            <a:r>
              <a:rPr lang="en-US" sz="2000" dirty="0" smtClean="0">
                <a:latin typeface="Book Antiqua" panose="02040602050305030304" pitchFamily="18" charset="0"/>
              </a:rPr>
              <a:t>damage)</a:t>
            </a:r>
            <a:r>
              <a:rPr lang="en-US" sz="2000" baseline="30000" dirty="0" smtClean="0">
                <a:latin typeface="Book Antiqua" panose="02040602050305030304" pitchFamily="18" charset="0"/>
              </a:rPr>
              <a:t>101 </a:t>
            </a:r>
            <a:endParaRPr lang="en-US" sz="2000" baseline="30000" dirty="0">
              <a:latin typeface="Book Antiqua" panose="02040602050305030304" pitchFamily="18" charset="0"/>
            </a:endParaRPr>
          </a:p>
        </p:txBody>
      </p:sp>
      <p:sp>
        <p:nvSpPr>
          <p:cNvPr id="8" name="Text Placeholder 8">
            <a:extLst>
              <a:ext uri="{FF2B5EF4-FFF2-40B4-BE49-F238E27FC236}">
                <a16:creationId xmlns="" xmlns:a16="http://schemas.microsoft.com/office/drawing/2014/main" id="{AA5EFA33-5536-E54A-8080-C225F2C7D36E}"/>
              </a:ext>
            </a:extLst>
          </p:cNvPr>
          <p:cNvSpPr txBox="1">
            <a:spLocks/>
          </p:cNvSpPr>
          <p:nvPr/>
        </p:nvSpPr>
        <p:spPr>
          <a:xfrm>
            <a:off x="1105272" y="6093296"/>
            <a:ext cx="7787208" cy="425758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ts val="1300"/>
              </a:lnSpc>
              <a:spcBef>
                <a:spcPts val="0"/>
              </a:spcBef>
              <a:buFontTx/>
              <a:buNone/>
              <a:defRPr sz="800" b="1" i="0" kern="1200" cap="none" spc="-10" baseline="0">
                <a:solidFill>
                  <a:srgbClr val="646464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628650" indent="-17145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1085850" indent="-17145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3pPr>
            <a:lvl4pPr marL="1543050" indent="-17145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4pPr>
            <a:lvl5pPr marL="2000250" indent="-17145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>
                <a:solidFill>
                  <a:schemeClr val="tx1"/>
                </a:solidFill>
                <a:latin typeface="+mn-lt"/>
              </a:rPr>
              <a:t>101. van </a:t>
            </a:r>
            <a:r>
              <a:rPr lang="en-US" sz="900" dirty="0" err="1">
                <a:solidFill>
                  <a:schemeClr val="tx1"/>
                </a:solidFill>
                <a:latin typeface="+mn-lt"/>
              </a:rPr>
              <a:t>Mierlo</a:t>
            </a:r>
            <a:r>
              <a:rPr lang="en-US" sz="900" dirty="0">
                <a:solidFill>
                  <a:schemeClr val="tx1"/>
                </a:solidFill>
                <a:latin typeface="+mn-lt"/>
              </a:rPr>
              <a:t> KM, </a:t>
            </a:r>
            <a:r>
              <a:rPr lang="en-US" sz="900" dirty="0" err="1">
                <a:solidFill>
                  <a:schemeClr val="tx1"/>
                </a:solidFill>
                <a:latin typeface="+mn-lt"/>
              </a:rPr>
              <a:t>Schaap</a:t>
            </a:r>
            <a:r>
              <a:rPr lang="en-US" sz="900" dirty="0">
                <a:solidFill>
                  <a:schemeClr val="tx1"/>
                </a:solidFill>
                <a:latin typeface="+mn-lt"/>
              </a:rPr>
              <a:t> FG, </a:t>
            </a:r>
            <a:r>
              <a:rPr lang="en-US" sz="900" dirty="0" err="1">
                <a:solidFill>
                  <a:schemeClr val="tx1"/>
                </a:solidFill>
                <a:latin typeface="+mn-lt"/>
              </a:rPr>
              <a:t>Dejong</a:t>
            </a:r>
            <a:r>
              <a:rPr lang="en-US" sz="900" dirty="0">
                <a:solidFill>
                  <a:schemeClr val="tx1"/>
                </a:solidFill>
                <a:latin typeface="+mn-lt"/>
              </a:rPr>
              <a:t> CH, et al. Liver resection for cancer: New developments in prediction, prevention and management of </a:t>
            </a:r>
            <a:r>
              <a:rPr lang="en-US" sz="900" dirty="0" err="1">
                <a:solidFill>
                  <a:schemeClr val="tx1"/>
                </a:solidFill>
                <a:latin typeface="+mn-lt"/>
              </a:rPr>
              <a:t>postresectional</a:t>
            </a:r>
            <a:r>
              <a:rPr lang="en-US" sz="900" dirty="0">
                <a:solidFill>
                  <a:schemeClr val="tx1"/>
                </a:solidFill>
                <a:latin typeface="+mn-lt"/>
              </a:rPr>
              <a:t> liver failure. J </a:t>
            </a:r>
            <a:r>
              <a:rPr lang="en-US" sz="900" dirty="0" err="1">
                <a:solidFill>
                  <a:schemeClr val="tx1"/>
                </a:solidFill>
                <a:latin typeface="+mn-lt"/>
              </a:rPr>
              <a:t>Hepatol</a:t>
            </a:r>
            <a:r>
              <a:rPr lang="en-US" sz="900" dirty="0">
                <a:solidFill>
                  <a:schemeClr val="tx1"/>
                </a:solidFill>
                <a:latin typeface="+mn-lt"/>
              </a:rPr>
              <a:t>. 2016;65(6):1217-31.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115616" y="116632"/>
            <a:ext cx="7776864" cy="11430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es-ES" sz="2800" b="1" dirty="0" smtClean="0">
                <a:solidFill>
                  <a:srgbClr val="CC6600"/>
                </a:solidFill>
                <a:latin typeface="Baskerville Old Face" panose="02020602080505020303" pitchFamily="18" charset="0"/>
              </a:rPr>
              <a:t>SURGICAL TREATMENT OF METASTATIC COLORECTAL CARCINOMA</a:t>
            </a:r>
            <a:r>
              <a:rPr lang="es-ES" sz="2800" b="1" baseline="30000" dirty="0" smtClean="0">
                <a:solidFill>
                  <a:srgbClr val="CC6600"/>
                </a:solidFill>
                <a:latin typeface="Baskerville Old Face" panose="02020602080505020303" pitchFamily="18" charset="0"/>
              </a:rPr>
              <a:t>-3</a:t>
            </a:r>
            <a:endParaRPr lang="en-US" sz="2800" b="1" baseline="30000" dirty="0">
              <a:solidFill>
                <a:srgbClr val="CC6600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A2614-D886-4A98-B913-115B85D88F77}" type="slidenum">
              <a:rPr lang="en-MY" smtClean="0"/>
              <a:t>20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592052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p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2"/>
          <p:cNvSpPr>
            <a:spLocks noGrp="1"/>
          </p:cNvSpPr>
          <p:nvPr>
            <p:ph idx="1"/>
          </p:nvPr>
        </p:nvSpPr>
        <p:spPr>
          <a:xfrm>
            <a:off x="1394400" y="1196752"/>
            <a:ext cx="7498080" cy="4800600"/>
          </a:xfrm>
        </p:spPr>
        <p:txBody>
          <a:bodyPr>
            <a:normAutofit/>
          </a:bodyPr>
          <a:lstStyle/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000" b="1" cap="none" spc="0" dirty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RFA</a:t>
            </a:r>
            <a:r>
              <a:rPr lang="en-US" sz="2000" cap="none" spc="0" dirty="0">
                <a:latin typeface="Book Antiqua" panose="02040602050305030304" pitchFamily="18" charset="0"/>
              </a:rPr>
              <a:t> has been shown to have a role in the treatment of </a:t>
            </a:r>
            <a:r>
              <a:rPr lang="en-US" sz="2000" cap="none" spc="0" dirty="0" err="1">
                <a:latin typeface="Book Antiqua" panose="02040602050305030304" pitchFamily="18" charset="0"/>
              </a:rPr>
              <a:t>unresectable</a:t>
            </a:r>
            <a:r>
              <a:rPr lang="en-US" sz="2000" cap="none" spc="0" dirty="0">
                <a:latin typeface="Book Antiqua" panose="02040602050305030304" pitchFamily="18" charset="0"/>
              </a:rPr>
              <a:t> metastases, sometimes in conjunction with the surgical removal of </a:t>
            </a:r>
            <a:r>
              <a:rPr lang="en-US" sz="2000" cap="none" spc="0" dirty="0" err="1">
                <a:latin typeface="Book Antiqua" panose="02040602050305030304" pitchFamily="18" charset="0"/>
              </a:rPr>
              <a:t>resectable</a:t>
            </a:r>
            <a:r>
              <a:rPr lang="en-US" sz="2000" cap="none" spc="0" dirty="0">
                <a:latin typeface="Book Antiqua" panose="02040602050305030304" pitchFamily="18" charset="0"/>
              </a:rPr>
              <a:t> metastases. However, a Cochrane systematic review showed insufficient evidence on the effectiveness of RFA alone as a curative treatment of </a:t>
            </a:r>
            <a:r>
              <a:rPr lang="en-US" sz="2000" cap="none" spc="0" dirty="0" smtClean="0">
                <a:latin typeface="Book Antiqua" panose="02040602050305030304" pitchFamily="18" charset="0"/>
              </a:rPr>
              <a:t>CRLMs.</a:t>
            </a:r>
            <a:r>
              <a:rPr lang="en-US" sz="2000" cap="none" spc="0" baseline="30000" dirty="0" smtClean="0">
                <a:latin typeface="Book Antiqua" panose="02040602050305030304" pitchFamily="18" charset="0"/>
              </a:rPr>
              <a:t>102 </a:t>
            </a:r>
          </a:p>
          <a:p>
            <a:pPr lvl="0" algn="just">
              <a:lnSpc>
                <a:spcPct val="90000"/>
              </a:lnSpc>
              <a:spcBef>
                <a:spcPts val="1000"/>
              </a:spcBef>
            </a:pPr>
            <a:endParaRPr lang="en-US" sz="2000" cap="none" spc="0" dirty="0">
              <a:latin typeface="Book Antiqua" panose="02040602050305030304" pitchFamily="18" charset="0"/>
            </a:endParaRP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000" b="1" cap="none" spc="0" dirty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Selective internal radiation therapy (SIRT) </a:t>
            </a:r>
            <a:r>
              <a:rPr lang="en-US" sz="2000" cap="none" spc="0" dirty="0">
                <a:latin typeface="Book Antiqua" panose="02040602050305030304" pitchFamily="18" charset="0"/>
              </a:rPr>
              <a:t>has limited evidence to demonstrate improvement in clinical response rates, longer median time to liver progression and OS when used in combination with first-, second- or third-line chemotherapy as well as salvage treatment. Selection of patients should be based on a strict </a:t>
            </a:r>
            <a:r>
              <a:rPr lang="en-US" sz="2000" cap="none" spc="0" dirty="0" smtClean="0">
                <a:latin typeface="Book Antiqua" panose="02040602050305030304" pitchFamily="18" charset="0"/>
              </a:rPr>
              <a:t>criteria.</a:t>
            </a:r>
            <a:r>
              <a:rPr lang="en-US" sz="2000" cap="none" spc="0" baseline="30000" dirty="0" smtClean="0">
                <a:latin typeface="Book Antiqua" panose="02040602050305030304" pitchFamily="18" charset="0"/>
              </a:rPr>
              <a:t>103</a:t>
            </a:r>
            <a:endParaRPr lang="en-US" sz="2000" cap="none" spc="0" baseline="30000" dirty="0">
              <a:latin typeface="Book Antiqua" panose="02040602050305030304" pitchFamily="18" charset="0"/>
            </a:endParaRPr>
          </a:p>
        </p:txBody>
      </p:sp>
      <p:sp>
        <p:nvSpPr>
          <p:cNvPr id="8" name="Text Placeholder 8">
            <a:extLst>
              <a:ext uri="{FF2B5EF4-FFF2-40B4-BE49-F238E27FC236}">
                <a16:creationId xmlns="" xmlns:a16="http://schemas.microsoft.com/office/drawing/2014/main" id="{DACF67D8-3B2B-3045-813C-22B051B3643B}"/>
              </a:ext>
            </a:extLst>
          </p:cNvPr>
          <p:cNvSpPr txBox="1">
            <a:spLocks/>
          </p:cNvSpPr>
          <p:nvPr/>
        </p:nvSpPr>
        <p:spPr>
          <a:xfrm>
            <a:off x="1393304" y="6004882"/>
            <a:ext cx="7499176" cy="75918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ts val="1300"/>
              </a:lnSpc>
              <a:spcBef>
                <a:spcPts val="0"/>
              </a:spcBef>
              <a:buFontTx/>
              <a:buNone/>
              <a:defRPr sz="800" b="1" i="0" kern="1200" cap="none" spc="-10" baseline="0">
                <a:solidFill>
                  <a:srgbClr val="646464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628650" indent="-17145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1085850" indent="-17145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3pPr>
            <a:lvl4pPr marL="1543050" indent="-17145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4pPr>
            <a:lvl5pPr marL="2000250" indent="-17145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900" dirty="0">
                <a:solidFill>
                  <a:schemeClr val="tx1"/>
                </a:solidFill>
                <a:latin typeface="+mn-lt"/>
              </a:rPr>
              <a:t>102. </a:t>
            </a:r>
            <a:r>
              <a:rPr lang="en-US" sz="900" dirty="0" err="1">
                <a:solidFill>
                  <a:schemeClr val="tx1"/>
                </a:solidFill>
                <a:latin typeface="+mn-lt"/>
              </a:rPr>
              <a:t>Cirocchi</a:t>
            </a:r>
            <a:r>
              <a:rPr lang="en-US" sz="900" dirty="0">
                <a:solidFill>
                  <a:schemeClr val="tx1"/>
                </a:solidFill>
                <a:latin typeface="+mn-lt"/>
              </a:rPr>
              <a:t> R, et al. Radiofrequency ablation in the treatment of liver metastases from colorectal cancer. Cochrane Database </a:t>
            </a:r>
            <a:r>
              <a:rPr lang="en-US" sz="900" dirty="0" err="1">
                <a:solidFill>
                  <a:schemeClr val="tx1"/>
                </a:solidFill>
                <a:latin typeface="+mn-lt"/>
              </a:rPr>
              <a:t>Syst</a:t>
            </a:r>
            <a:r>
              <a:rPr lang="en-US" sz="900" dirty="0">
                <a:solidFill>
                  <a:schemeClr val="tx1"/>
                </a:solidFill>
                <a:latin typeface="+mn-lt"/>
              </a:rPr>
              <a:t> Rev. 2012;6:CD006317. </a:t>
            </a:r>
          </a:p>
          <a:p>
            <a:pPr algn="just"/>
            <a:r>
              <a:rPr lang="en-US" sz="900" dirty="0">
                <a:solidFill>
                  <a:schemeClr val="tx1"/>
                </a:solidFill>
                <a:latin typeface="+mn-lt"/>
              </a:rPr>
              <a:t>103. Health Technology Assessment Section (</a:t>
            </a:r>
            <a:r>
              <a:rPr lang="en-US" sz="900" dirty="0" err="1">
                <a:solidFill>
                  <a:schemeClr val="tx1"/>
                </a:solidFill>
                <a:latin typeface="+mn-lt"/>
              </a:rPr>
              <a:t>MaHTAS</a:t>
            </a:r>
            <a:r>
              <a:rPr lang="en-US" sz="900" dirty="0">
                <a:solidFill>
                  <a:schemeClr val="tx1"/>
                </a:solidFill>
                <a:latin typeface="+mn-lt"/>
              </a:rPr>
              <a:t>) MDD, Ministry of Health Malaysia. Selective Internal Radiation Therapy (SIRT) Using Yttrium-90 Microspheres for Hepatocellular Carcinoma. 2016. (Technology Review) 004/2016.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115616" y="116632"/>
            <a:ext cx="7776864" cy="11430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es-ES" sz="2800" b="1" dirty="0" smtClean="0">
                <a:solidFill>
                  <a:srgbClr val="CC6600"/>
                </a:solidFill>
                <a:latin typeface="Baskerville Old Face" panose="02020602080505020303" pitchFamily="18" charset="0"/>
              </a:rPr>
              <a:t>SURGICAL TREATMENT OF METASTATIC COLORECTAL CARCINOMA</a:t>
            </a:r>
            <a:r>
              <a:rPr lang="es-ES" sz="2800" b="1" baseline="30000" dirty="0" smtClean="0">
                <a:solidFill>
                  <a:srgbClr val="CC6600"/>
                </a:solidFill>
                <a:latin typeface="Baskerville Old Face" panose="02020602080505020303" pitchFamily="18" charset="0"/>
              </a:rPr>
              <a:t>-4</a:t>
            </a:r>
            <a:endParaRPr lang="en-US" sz="2800" b="1" baseline="30000" dirty="0">
              <a:solidFill>
                <a:srgbClr val="CC6600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A2614-D886-4A98-B913-115B85D88F77}" type="slidenum">
              <a:rPr lang="en-MY" smtClean="0"/>
              <a:t>21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778592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p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2"/>
          <p:cNvSpPr>
            <a:spLocks noGrp="1"/>
          </p:cNvSpPr>
          <p:nvPr>
            <p:ph idx="1"/>
          </p:nvPr>
        </p:nvSpPr>
        <p:spPr>
          <a:xfrm>
            <a:off x="1403648" y="1447800"/>
            <a:ext cx="7498080" cy="4800600"/>
          </a:xfrm>
        </p:spPr>
        <p:txBody>
          <a:bodyPr/>
          <a:lstStyle/>
          <a:p>
            <a:pPr marL="82296" lvl="0" indent="0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2200" b="1" cap="none" spc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cs typeface="+mn-cs"/>
              </a:rPr>
              <a:t>b. Pulmonary Metastases</a:t>
            </a: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sz="2200" cap="none" spc="0" dirty="0" smtClean="0">
              <a:latin typeface="Calibri" panose="020F0502020204030204"/>
              <a:cs typeface="+mn-cs"/>
            </a:endParaRP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200" cap="none" spc="0" dirty="0" smtClean="0">
                <a:latin typeface="Calibri" panose="020F0502020204030204"/>
                <a:cs typeface="+mn-cs"/>
              </a:rPr>
              <a:t>A </a:t>
            </a:r>
            <a:r>
              <a:rPr lang="en-US" sz="2200" cap="none" spc="0" dirty="0">
                <a:latin typeface="Calibri" panose="020F0502020204030204"/>
                <a:cs typeface="+mn-cs"/>
              </a:rPr>
              <a:t>systematic review of observational studies showed that </a:t>
            </a:r>
            <a:r>
              <a:rPr lang="en-US" sz="2200" b="1" cap="none" spc="0" dirty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cs typeface="+mn-cs"/>
              </a:rPr>
              <a:t>resection of colorectal pulmonary metastases </a:t>
            </a:r>
            <a:r>
              <a:rPr lang="en-US" sz="2200" cap="none" spc="0" dirty="0">
                <a:latin typeface="Calibri" panose="020F0502020204030204"/>
                <a:cs typeface="+mn-cs"/>
              </a:rPr>
              <a:t>can be performed safely with a low mortality rate in selected patients. </a:t>
            </a:r>
            <a:endParaRPr lang="en-US" sz="2200" cap="none" spc="0" dirty="0" smtClean="0">
              <a:latin typeface="Calibri" panose="020F0502020204030204"/>
              <a:cs typeface="+mn-cs"/>
            </a:endParaRP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sz="2200" cap="none" spc="0" dirty="0" smtClean="0">
              <a:latin typeface="Calibri" panose="020F0502020204030204"/>
              <a:cs typeface="+mn-cs"/>
            </a:endParaRP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200" cap="none" spc="0" dirty="0" smtClean="0">
                <a:latin typeface="Calibri" panose="020F0502020204030204"/>
                <a:cs typeface="+mn-cs"/>
              </a:rPr>
              <a:t>Overall </a:t>
            </a:r>
            <a:r>
              <a:rPr lang="en-US" sz="2200" cap="none" spc="0" dirty="0">
                <a:latin typeface="Calibri" panose="020F0502020204030204"/>
              </a:rPr>
              <a:t>five-year survival rate of patients with resection of colorectal pulmonary metastases ranged between 41% and 56</a:t>
            </a:r>
            <a:r>
              <a:rPr lang="en-US" sz="2200" cap="none" spc="0" dirty="0" smtClean="0">
                <a:latin typeface="Calibri" panose="020F0502020204030204"/>
              </a:rPr>
              <a:t>%.</a:t>
            </a:r>
            <a:r>
              <a:rPr lang="en-US" sz="2200" cap="none" spc="0" baseline="30000" dirty="0" smtClean="0">
                <a:latin typeface="Calibri" panose="020F0502020204030204"/>
              </a:rPr>
              <a:t>104</a:t>
            </a:r>
            <a:endParaRPr lang="en-US" sz="1800" baseline="30000" dirty="0"/>
          </a:p>
        </p:txBody>
      </p:sp>
      <p:sp>
        <p:nvSpPr>
          <p:cNvPr id="8" name="Text Placeholder 8">
            <a:extLst>
              <a:ext uri="{FF2B5EF4-FFF2-40B4-BE49-F238E27FC236}">
                <a16:creationId xmlns="" xmlns:a16="http://schemas.microsoft.com/office/drawing/2014/main" id="{586967A9-47B7-BB46-AA40-F83AF1742319}"/>
              </a:ext>
            </a:extLst>
          </p:cNvPr>
          <p:cNvSpPr txBox="1">
            <a:spLocks/>
          </p:cNvSpPr>
          <p:nvPr/>
        </p:nvSpPr>
        <p:spPr>
          <a:xfrm>
            <a:off x="1393304" y="6220906"/>
            <a:ext cx="7499176" cy="425758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ts val="1300"/>
              </a:lnSpc>
              <a:spcBef>
                <a:spcPts val="0"/>
              </a:spcBef>
              <a:buFontTx/>
              <a:buNone/>
              <a:defRPr sz="800" b="1" i="0" kern="1200" cap="none" spc="-10" baseline="0">
                <a:solidFill>
                  <a:srgbClr val="646464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628650" indent="-17145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1085850" indent="-17145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3pPr>
            <a:lvl4pPr marL="1543050" indent="-17145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4pPr>
            <a:lvl5pPr marL="2000250" indent="-17145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>
                <a:solidFill>
                  <a:schemeClr val="tx1"/>
                </a:solidFill>
                <a:latin typeface="+mn-lt"/>
              </a:rPr>
              <a:t>104. </a:t>
            </a:r>
            <a:r>
              <a:rPr lang="en-US" sz="900" dirty="0" err="1">
                <a:solidFill>
                  <a:schemeClr val="tx1"/>
                </a:solidFill>
                <a:latin typeface="+mn-lt"/>
              </a:rPr>
              <a:t>Pfannschmidt</a:t>
            </a:r>
            <a:r>
              <a:rPr lang="en-US" sz="900" dirty="0">
                <a:solidFill>
                  <a:schemeClr val="tx1"/>
                </a:solidFill>
                <a:latin typeface="+mn-lt"/>
              </a:rPr>
              <a:t> J, </a:t>
            </a:r>
            <a:r>
              <a:rPr lang="en-US" sz="900" dirty="0" err="1">
                <a:solidFill>
                  <a:schemeClr val="tx1"/>
                </a:solidFill>
                <a:latin typeface="+mn-lt"/>
              </a:rPr>
              <a:t>Dienemann</a:t>
            </a:r>
            <a:r>
              <a:rPr lang="en-US" sz="900" dirty="0">
                <a:solidFill>
                  <a:schemeClr val="tx1"/>
                </a:solidFill>
                <a:latin typeface="+mn-lt"/>
              </a:rPr>
              <a:t> H, Hoffmann H. Surgical resection of pulmonary metastases from colorectal cancer: a systematic review of published series. Ann </a:t>
            </a:r>
            <a:r>
              <a:rPr lang="en-US" sz="900" dirty="0" err="1">
                <a:solidFill>
                  <a:schemeClr val="tx1"/>
                </a:solidFill>
                <a:latin typeface="+mn-lt"/>
              </a:rPr>
              <a:t>Thorac</a:t>
            </a:r>
            <a:r>
              <a:rPr lang="en-US" sz="900" dirty="0">
                <a:solidFill>
                  <a:schemeClr val="tx1"/>
                </a:solidFill>
                <a:latin typeface="+mn-lt"/>
              </a:rPr>
              <a:t> Surg. 2007;84(1):324-38.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115616" y="116632"/>
            <a:ext cx="7776864" cy="11430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es-ES" sz="2800" b="1" dirty="0" smtClean="0">
                <a:solidFill>
                  <a:srgbClr val="CC6600"/>
                </a:solidFill>
                <a:latin typeface="Baskerville Old Face" panose="02020602080505020303" pitchFamily="18" charset="0"/>
              </a:rPr>
              <a:t>SURGICAL TREATMENT OF METASTATIC COLORECTAL CARCINOMA</a:t>
            </a:r>
            <a:r>
              <a:rPr lang="es-ES" sz="2800" b="1" baseline="30000" dirty="0" smtClean="0">
                <a:solidFill>
                  <a:srgbClr val="CC6600"/>
                </a:solidFill>
                <a:latin typeface="Baskerville Old Face" panose="02020602080505020303" pitchFamily="18" charset="0"/>
              </a:rPr>
              <a:t>-5</a:t>
            </a:r>
            <a:endParaRPr lang="en-US" sz="2800" b="1" baseline="30000" dirty="0">
              <a:solidFill>
                <a:srgbClr val="CC6600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A2614-D886-4A98-B913-115B85D88F77}" type="slidenum">
              <a:rPr lang="en-MY" smtClean="0"/>
              <a:t>22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825846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p"/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2"/>
          <p:cNvSpPr>
            <a:spLocks noGrp="1"/>
          </p:cNvSpPr>
          <p:nvPr>
            <p:ph idx="1"/>
          </p:nvPr>
        </p:nvSpPr>
        <p:spPr>
          <a:xfrm>
            <a:off x="1435608" y="1292696"/>
            <a:ext cx="7498080" cy="4800600"/>
          </a:xfrm>
        </p:spPr>
        <p:txBody>
          <a:bodyPr/>
          <a:lstStyle/>
          <a:p>
            <a:pPr marL="82296" lvl="0" indent="0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2000" b="1" cap="none" spc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b. Pulmonary Metastases</a:t>
            </a: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sz="2000" cap="none" spc="0" dirty="0" smtClean="0">
              <a:latin typeface="Book Antiqua" panose="02040602050305030304" pitchFamily="18" charset="0"/>
            </a:endParaRP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000" cap="none" spc="0" dirty="0" smtClean="0">
                <a:latin typeface="Book Antiqua" panose="02040602050305030304" pitchFamily="18" charset="0"/>
              </a:rPr>
              <a:t>The </a:t>
            </a:r>
            <a:r>
              <a:rPr lang="en-US" sz="2000" cap="none" spc="0" dirty="0">
                <a:latin typeface="Book Antiqua" panose="02040602050305030304" pitchFamily="18" charset="0"/>
              </a:rPr>
              <a:t>following conditions should be considered for potentially curative resection of pulmonary colorectal </a:t>
            </a:r>
            <a:r>
              <a:rPr lang="en-US" sz="2000" cap="none" spc="0" dirty="0" smtClean="0">
                <a:latin typeface="Book Antiqua" panose="02040602050305030304" pitchFamily="18" charset="0"/>
              </a:rPr>
              <a:t>metastases:</a:t>
            </a:r>
            <a:r>
              <a:rPr lang="en-US" sz="2000" cap="none" spc="0" baseline="30000" dirty="0" smtClean="0">
                <a:latin typeface="Book Antiqua" panose="02040602050305030304" pitchFamily="18" charset="0"/>
              </a:rPr>
              <a:t>97, 104</a:t>
            </a:r>
            <a:endParaRPr lang="en-US" sz="2000" cap="none" spc="0" baseline="30000" dirty="0">
              <a:latin typeface="Book Antiqua" panose="02040602050305030304" pitchFamily="18" charset="0"/>
            </a:endParaRPr>
          </a:p>
          <a:p>
            <a:pPr marL="685800" lvl="1" indent="-228600">
              <a:lnSpc>
                <a:spcPct val="90000"/>
              </a:lnSpc>
              <a:spcBef>
                <a:spcPts val="500"/>
              </a:spcBef>
            </a:pPr>
            <a:r>
              <a:rPr lang="en-US" sz="2000" dirty="0">
                <a:latin typeface="Book Antiqua" panose="02040602050305030304" pitchFamily="18" charset="0"/>
              </a:rPr>
              <a:t>technically </a:t>
            </a:r>
            <a:r>
              <a:rPr lang="en-US" sz="2000" dirty="0" err="1">
                <a:latin typeface="Book Antiqua" panose="02040602050305030304" pitchFamily="18" charset="0"/>
              </a:rPr>
              <a:t>resectable</a:t>
            </a:r>
            <a:r>
              <a:rPr lang="en-US" sz="2000" dirty="0">
                <a:latin typeface="Book Antiqua" panose="02040602050305030304" pitchFamily="18" charset="0"/>
              </a:rPr>
              <a:t> pulmonary metastases </a:t>
            </a:r>
          </a:p>
          <a:p>
            <a:pPr marL="685800" lvl="1" indent="-228600">
              <a:lnSpc>
                <a:spcPct val="90000"/>
              </a:lnSpc>
              <a:spcBef>
                <a:spcPts val="500"/>
              </a:spcBef>
            </a:pPr>
            <a:r>
              <a:rPr lang="en-US" sz="2000" dirty="0">
                <a:latin typeface="Book Antiqua" panose="02040602050305030304" pitchFamily="18" charset="0"/>
              </a:rPr>
              <a:t>patient is fit for surgery </a:t>
            </a:r>
          </a:p>
          <a:p>
            <a:pPr marL="685800" lvl="1" indent="-228600">
              <a:lnSpc>
                <a:spcPct val="90000"/>
              </a:lnSpc>
              <a:spcBef>
                <a:spcPts val="500"/>
              </a:spcBef>
            </a:pPr>
            <a:r>
              <a:rPr lang="en-US" sz="2000" dirty="0">
                <a:latin typeface="Book Antiqua" panose="02040602050305030304" pitchFamily="18" charset="0"/>
              </a:rPr>
              <a:t>primary cancer has been controlled or can be controlled </a:t>
            </a:r>
          </a:p>
          <a:p>
            <a:pPr marL="685800" lvl="1" indent="-228600">
              <a:lnSpc>
                <a:spcPct val="90000"/>
              </a:lnSpc>
              <a:spcBef>
                <a:spcPts val="500"/>
              </a:spcBef>
            </a:pPr>
            <a:r>
              <a:rPr lang="en-US" sz="2000" dirty="0">
                <a:latin typeface="Book Antiqua" panose="02040602050305030304" pitchFamily="18" charset="0"/>
              </a:rPr>
              <a:t>no </a:t>
            </a:r>
            <a:r>
              <a:rPr lang="en-US" sz="2000" dirty="0" err="1">
                <a:latin typeface="Book Antiqua" panose="02040602050305030304" pitchFamily="18" charset="0"/>
              </a:rPr>
              <a:t>extrathoracic</a:t>
            </a:r>
            <a:r>
              <a:rPr lang="en-US" sz="2000" dirty="0">
                <a:latin typeface="Book Antiqua" panose="02040602050305030304" pitchFamily="18" charset="0"/>
              </a:rPr>
              <a:t> metastases detected with the exception of </a:t>
            </a:r>
            <a:r>
              <a:rPr lang="en-US" sz="2000" dirty="0" err="1">
                <a:latin typeface="Book Antiqua" panose="02040602050305030304" pitchFamily="18" charset="0"/>
              </a:rPr>
              <a:t>resectable</a:t>
            </a:r>
            <a:r>
              <a:rPr lang="en-US" sz="2000" dirty="0">
                <a:latin typeface="Book Antiqua" panose="02040602050305030304" pitchFamily="18" charset="0"/>
              </a:rPr>
              <a:t> hepatic lesions </a:t>
            </a:r>
          </a:p>
          <a:p>
            <a:pPr marL="685800" lvl="1" indent="-228600">
              <a:lnSpc>
                <a:spcPct val="90000"/>
              </a:lnSpc>
              <a:spcBef>
                <a:spcPts val="500"/>
              </a:spcBef>
            </a:pPr>
            <a:r>
              <a:rPr lang="en-US" sz="2000" dirty="0">
                <a:latin typeface="Book Antiqua" panose="02040602050305030304" pitchFamily="18" charset="0"/>
              </a:rPr>
              <a:t>remaining lung function is adequate for </a:t>
            </a:r>
            <a:r>
              <a:rPr lang="en-US" sz="2000" dirty="0">
                <a:solidFill>
                  <a:prstClr val="white"/>
                </a:solidFill>
                <a:latin typeface="Book Antiqua" panose="02040602050305030304" pitchFamily="18" charset="0"/>
              </a:rPr>
              <a:t>good </a:t>
            </a:r>
            <a:r>
              <a:rPr lang="en-US" sz="2000" dirty="0">
                <a:solidFill>
                  <a:prstClr val="white"/>
                </a:solidFill>
              </a:rPr>
              <a:t>quality of life</a:t>
            </a:r>
          </a:p>
        </p:txBody>
      </p:sp>
      <p:sp>
        <p:nvSpPr>
          <p:cNvPr id="8" name="Text Placeholder 8">
            <a:extLst>
              <a:ext uri="{FF2B5EF4-FFF2-40B4-BE49-F238E27FC236}">
                <a16:creationId xmlns="" xmlns:a16="http://schemas.microsoft.com/office/drawing/2014/main" id="{586967A9-47B7-BB46-AA40-F83AF1742319}"/>
              </a:ext>
            </a:extLst>
          </p:cNvPr>
          <p:cNvSpPr txBox="1">
            <a:spLocks/>
          </p:cNvSpPr>
          <p:nvPr/>
        </p:nvSpPr>
        <p:spPr>
          <a:xfrm>
            <a:off x="1249288" y="6220906"/>
            <a:ext cx="7499176" cy="369332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ts val="1300"/>
              </a:lnSpc>
              <a:spcBef>
                <a:spcPts val="0"/>
              </a:spcBef>
              <a:buFontTx/>
              <a:buNone/>
              <a:defRPr sz="800" b="1" i="0" kern="1200" cap="none" spc="-10" baseline="0">
                <a:solidFill>
                  <a:srgbClr val="646464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628650" indent="-17145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1085850" indent="-17145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3pPr>
            <a:lvl4pPr marL="1543050" indent="-17145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4pPr>
            <a:lvl5pPr marL="2000250" indent="-17145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defRPr/>
            </a:pPr>
            <a:r>
              <a:rPr lang="en-US" sz="900" dirty="0">
                <a:solidFill>
                  <a:schemeClr val="tx1"/>
                </a:solidFill>
                <a:latin typeface="+mn-lt"/>
              </a:rPr>
              <a:t>97. Watanabe T, Itabashi M, Shimada Y, et al. Japanese Society for Cancer of the Colon and Rectum (JSCCR) Guidelines 2014 for treatment of colorectal cancer. </a:t>
            </a:r>
            <a:r>
              <a:rPr lang="en-US" sz="900" dirty="0" err="1">
                <a:solidFill>
                  <a:schemeClr val="tx1"/>
                </a:solidFill>
                <a:latin typeface="+mn-lt"/>
              </a:rPr>
              <a:t>Int</a:t>
            </a:r>
            <a:r>
              <a:rPr lang="en-US" sz="900" dirty="0">
                <a:solidFill>
                  <a:schemeClr val="tx1"/>
                </a:solidFill>
                <a:latin typeface="+mn-lt"/>
              </a:rPr>
              <a:t> J </a:t>
            </a:r>
            <a:r>
              <a:rPr lang="en-US" sz="900" dirty="0" err="1">
                <a:solidFill>
                  <a:schemeClr val="tx1"/>
                </a:solidFill>
                <a:latin typeface="+mn-lt"/>
              </a:rPr>
              <a:t>Clin</a:t>
            </a:r>
            <a:r>
              <a:rPr lang="en-US" sz="900" dirty="0">
                <a:solidFill>
                  <a:schemeClr val="tx1"/>
                </a:solidFill>
                <a:latin typeface="+mn-lt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+mn-lt"/>
              </a:rPr>
              <a:t>Oncol</a:t>
            </a:r>
            <a:r>
              <a:rPr lang="en-US" sz="900" dirty="0">
                <a:solidFill>
                  <a:schemeClr val="tx1"/>
                </a:solidFill>
                <a:latin typeface="+mn-lt"/>
              </a:rPr>
              <a:t>. 2015;20(2):207-39.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115616" y="116632"/>
            <a:ext cx="7776864" cy="11430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es-ES" sz="2800" b="1" dirty="0" smtClean="0">
                <a:solidFill>
                  <a:srgbClr val="CC6600"/>
                </a:solidFill>
                <a:latin typeface="Baskerville Old Face" panose="02020602080505020303" pitchFamily="18" charset="0"/>
              </a:rPr>
              <a:t>SURGICAL TREATMENT OF METASTATIC COLORECTAL CARCINOMA</a:t>
            </a:r>
            <a:r>
              <a:rPr lang="es-ES" sz="2800" b="1" baseline="30000" dirty="0" smtClean="0">
                <a:solidFill>
                  <a:srgbClr val="CC6600"/>
                </a:solidFill>
                <a:latin typeface="Baskerville Old Face" panose="02020602080505020303" pitchFamily="18" charset="0"/>
              </a:rPr>
              <a:t>-6</a:t>
            </a:r>
            <a:endParaRPr lang="en-US" sz="2800" b="1" baseline="30000" dirty="0">
              <a:solidFill>
                <a:srgbClr val="CC6600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A2614-D886-4A98-B913-115B85D88F77}" type="slidenum">
              <a:rPr lang="en-MY" smtClean="0"/>
              <a:t>23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23350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p"/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lvl="0" indent="0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2200" b="1" cap="none" spc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cs typeface="+mn-cs"/>
              </a:rPr>
              <a:t>c. </a:t>
            </a:r>
            <a:r>
              <a:rPr lang="en-US" sz="2200" b="1" cap="none" spc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cs typeface="+mn-cs"/>
              </a:rPr>
              <a:t>Hepatopulmonary</a:t>
            </a:r>
            <a:r>
              <a:rPr lang="en-US" sz="2200" b="1" cap="none" spc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cs typeface="+mn-cs"/>
              </a:rPr>
              <a:t> Metastases</a:t>
            </a: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sz="2200" cap="none" spc="0" dirty="0" smtClean="0">
              <a:latin typeface="Calibri" panose="020F0502020204030204"/>
              <a:cs typeface="+mn-cs"/>
            </a:endParaRP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200" cap="none" spc="0" dirty="0" smtClean="0">
                <a:latin typeface="Calibri" panose="020F0502020204030204"/>
                <a:cs typeface="+mn-cs"/>
              </a:rPr>
              <a:t>CRC </a:t>
            </a:r>
            <a:r>
              <a:rPr lang="en-US" sz="2200" cap="none" spc="0" dirty="0">
                <a:latin typeface="Calibri" panose="020F0502020204030204"/>
                <a:cs typeface="+mn-cs"/>
              </a:rPr>
              <a:t>patients presenting with simultaneous hepatic and pulmonary metastases without extrahepatic and extra-pulmonary disease should be offered </a:t>
            </a:r>
            <a:r>
              <a:rPr lang="en-US" sz="2200" b="1" cap="none" spc="0" dirty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cs typeface="+mn-cs"/>
              </a:rPr>
              <a:t>curative resection </a:t>
            </a:r>
            <a:r>
              <a:rPr lang="en-US" sz="2200" cap="none" spc="0" dirty="0">
                <a:latin typeface="Calibri" panose="020F0502020204030204"/>
                <a:cs typeface="+mn-cs"/>
              </a:rPr>
              <a:t>if physiologically capable, and the primary cancer is controlled. </a:t>
            </a:r>
            <a:endParaRPr lang="en-US" sz="2200" cap="none" spc="0" dirty="0" smtClean="0">
              <a:latin typeface="Calibri" panose="020F0502020204030204"/>
              <a:cs typeface="+mn-cs"/>
            </a:endParaRP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sz="2200" cap="none" spc="0" dirty="0" smtClean="0">
              <a:latin typeface="Calibri" panose="020F0502020204030204"/>
              <a:cs typeface="+mn-cs"/>
            </a:endParaRP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200" cap="none" spc="0" dirty="0" smtClean="0">
                <a:latin typeface="Calibri" panose="020F0502020204030204"/>
                <a:cs typeface="+mn-cs"/>
              </a:rPr>
              <a:t>The </a:t>
            </a:r>
            <a:r>
              <a:rPr lang="en-US" sz="2200" cap="none" spc="0" dirty="0">
                <a:latin typeface="Calibri" panose="020F0502020204030204"/>
                <a:cs typeface="+mn-cs"/>
              </a:rPr>
              <a:t>median survival is 54.2 months with a five- year survival rate of 43</a:t>
            </a:r>
            <a:r>
              <a:rPr lang="en-US" sz="2200" cap="none" spc="0" dirty="0" smtClean="0">
                <a:latin typeface="Calibri" panose="020F0502020204030204"/>
                <a:cs typeface="+mn-cs"/>
              </a:rPr>
              <a:t>%.</a:t>
            </a:r>
            <a:r>
              <a:rPr lang="en-US" sz="2200" cap="none" spc="0" baseline="30000" dirty="0" smtClean="0">
                <a:latin typeface="Calibri" panose="020F0502020204030204"/>
                <a:cs typeface="+mn-cs"/>
              </a:rPr>
              <a:t>97, 105</a:t>
            </a:r>
            <a:endParaRPr lang="en-US" sz="2200" cap="none" spc="0" baseline="30000" dirty="0">
              <a:latin typeface="Calibri" panose="020F0502020204030204"/>
              <a:cs typeface="+mn-cs"/>
            </a:endParaRPr>
          </a:p>
        </p:txBody>
      </p:sp>
      <p:sp>
        <p:nvSpPr>
          <p:cNvPr id="8" name="Text Placeholder 8">
            <a:extLst>
              <a:ext uri="{FF2B5EF4-FFF2-40B4-BE49-F238E27FC236}">
                <a16:creationId xmlns="" xmlns:a16="http://schemas.microsoft.com/office/drawing/2014/main" id="{AF24414D-ABA3-AE42-88E3-56CDD258BC4B}"/>
              </a:ext>
            </a:extLst>
          </p:cNvPr>
          <p:cNvSpPr txBox="1">
            <a:spLocks/>
          </p:cNvSpPr>
          <p:nvPr/>
        </p:nvSpPr>
        <p:spPr>
          <a:xfrm>
            <a:off x="1393304" y="5949280"/>
            <a:ext cx="7499176" cy="759182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ts val="1300"/>
              </a:lnSpc>
              <a:spcBef>
                <a:spcPts val="0"/>
              </a:spcBef>
              <a:buFontTx/>
              <a:buNone/>
              <a:defRPr sz="800" b="1" i="0" kern="1200" cap="none" spc="-10" baseline="0">
                <a:solidFill>
                  <a:srgbClr val="646464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628650" indent="-17145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1085850" indent="-17145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3pPr>
            <a:lvl4pPr marL="1543050" indent="-17145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4pPr>
            <a:lvl5pPr marL="2000250" indent="-17145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900" dirty="0">
                <a:solidFill>
                  <a:schemeClr val="tx1"/>
                </a:solidFill>
                <a:latin typeface="+mn-lt"/>
              </a:rPr>
              <a:t>97. Watanabe T, Itabashi M, Shimada Y, et al. Japanese Society for Cancer of the Colon and Rectum (JSCCR) Guidelines 2014 for treatment of colorectal cancer. </a:t>
            </a:r>
            <a:r>
              <a:rPr lang="en-US" sz="900" dirty="0" err="1">
                <a:solidFill>
                  <a:schemeClr val="tx1"/>
                </a:solidFill>
                <a:latin typeface="+mn-lt"/>
              </a:rPr>
              <a:t>Int</a:t>
            </a:r>
            <a:r>
              <a:rPr lang="en-US" sz="900" dirty="0">
                <a:solidFill>
                  <a:schemeClr val="tx1"/>
                </a:solidFill>
                <a:latin typeface="+mn-lt"/>
              </a:rPr>
              <a:t> J </a:t>
            </a:r>
            <a:r>
              <a:rPr lang="en-US" sz="900" dirty="0" err="1">
                <a:solidFill>
                  <a:schemeClr val="tx1"/>
                </a:solidFill>
                <a:latin typeface="+mn-lt"/>
              </a:rPr>
              <a:t>Clin</a:t>
            </a:r>
            <a:r>
              <a:rPr lang="en-US" sz="900" dirty="0">
                <a:solidFill>
                  <a:schemeClr val="tx1"/>
                </a:solidFill>
                <a:latin typeface="+mn-lt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+mn-lt"/>
              </a:rPr>
              <a:t>Oncol</a:t>
            </a:r>
            <a:r>
              <a:rPr lang="en-US" sz="900" dirty="0">
                <a:solidFill>
                  <a:schemeClr val="tx1"/>
                </a:solidFill>
                <a:latin typeface="+mn-lt"/>
              </a:rPr>
              <a:t>. 2015;20(2):207-39</a:t>
            </a:r>
            <a:r>
              <a:rPr lang="en-US" sz="900" dirty="0" smtClean="0">
                <a:solidFill>
                  <a:schemeClr val="tx1"/>
                </a:solidFill>
                <a:latin typeface="+mn-lt"/>
              </a:rPr>
              <a:t>.</a:t>
            </a:r>
          </a:p>
          <a:p>
            <a:pPr algn="just"/>
            <a:r>
              <a:rPr lang="en-US" sz="900" dirty="0" smtClean="0">
                <a:solidFill>
                  <a:schemeClr val="tx1"/>
                </a:solidFill>
                <a:latin typeface="+mn-lt"/>
              </a:rPr>
              <a:t>105</a:t>
            </a:r>
            <a:r>
              <a:rPr lang="en-US" sz="900" dirty="0">
                <a:solidFill>
                  <a:schemeClr val="tx1"/>
                </a:solidFill>
                <a:latin typeface="+mn-lt"/>
              </a:rPr>
              <a:t>. Dave RV, Pathak S, White AD, et al. Outcome after liver resection in patients presenting with simultaneous </a:t>
            </a:r>
            <a:r>
              <a:rPr lang="en-US" sz="900" dirty="0" err="1">
                <a:solidFill>
                  <a:schemeClr val="tx1"/>
                </a:solidFill>
                <a:latin typeface="+mn-lt"/>
              </a:rPr>
              <a:t>hepatopulmonary</a:t>
            </a:r>
            <a:r>
              <a:rPr lang="en-US" sz="900" dirty="0">
                <a:solidFill>
                  <a:schemeClr val="tx1"/>
                </a:solidFill>
                <a:latin typeface="+mn-lt"/>
              </a:rPr>
              <a:t> colorectal metastases. Br J Surg. 2015;102(3):261-8.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115616" y="116632"/>
            <a:ext cx="7776864" cy="11430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es-ES" sz="2800" b="1" dirty="0" smtClean="0">
                <a:solidFill>
                  <a:srgbClr val="CC6600"/>
                </a:solidFill>
                <a:latin typeface="Baskerville Old Face" panose="02020602080505020303" pitchFamily="18" charset="0"/>
              </a:rPr>
              <a:t>SURGICAL TREATMENT OF METASTATIC COLORECTAL CARCINOMA</a:t>
            </a:r>
            <a:r>
              <a:rPr lang="es-ES" sz="2800" b="1" baseline="30000" dirty="0" smtClean="0">
                <a:solidFill>
                  <a:srgbClr val="CC6600"/>
                </a:solidFill>
                <a:latin typeface="Baskerville Old Face" panose="02020602080505020303" pitchFamily="18" charset="0"/>
              </a:rPr>
              <a:t>-7</a:t>
            </a:r>
            <a:endParaRPr lang="en-US" sz="2800" b="1" baseline="30000" dirty="0">
              <a:solidFill>
                <a:srgbClr val="CC6600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A2614-D886-4A98-B913-115B85D88F77}" type="slidenum">
              <a:rPr lang="en-MY" smtClean="0"/>
              <a:t>24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888848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p"/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259632" y="274638"/>
            <a:ext cx="7632848" cy="1143000"/>
          </a:xfrm>
        </p:spPr>
        <p:txBody>
          <a:bodyPr/>
          <a:lstStyle/>
          <a:p>
            <a:r>
              <a:rPr lang="es-ES" sz="3200" b="1" dirty="0">
                <a:solidFill>
                  <a:srgbClr val="CC6600"/>
                </a:solidFill>
                <a:latin typeface="Baskerville Old Face" panose="02020602080505020303" pitchFamily="18" charset="0"/>
              </a:rPr>
              <a:t>RECOMMENDATION </a:t>
            </a:r>
            <a:r>
              <a:rPr lang="es-ES" sz="3200" b="1" dirty="0" smtClean="0">
                <a:solidFill>
                  <a:srgbClr val="CC6600"/>
                </a:solidFill>
                <a:latin typeface="Baskerville Old Face" panose="02020602080505020303" pitchFamily="18" charset="0"/>
              </a:rPr>
              <a:t>10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9" name="Text Placeholder 11">
            <a:extLst>
              <a:ext uri="{FF2B5EF4-FFF2-40B4-BE49-F238E27FC236}">
                <a16:creationId xmlns="" xmlns:a16="http://schemas.microsoft.com/office/drawing/2014/main" id="{92A9B58F-943F-174C-B035-52CBE72AD255}"/>
              </a:ext>
            </a:extLst>
          </p:cNvPr>
          <p:cNvSpPr txBox="1">
            <a:spLocks/>
          </p:cNvSpPr>
          <p:nvPr/>
        </p:nvSpPr>
        <p:spPr>
          <a:xfrm>
            <a:off x="1260512" y="1556792"/>
            <a:ext cx="7631968" cy="864096"/>
          </a:xfrm>
          <a:prstGeom prst="rect">
            <a:avLst/>
          </a:prstGeom>
          <a:solidFill>
            <a:srgbClr val="CCECFF"/>
          </a:solidFill>
          <a:ln>
            <a:solidFill>
              <a:schemeClr val="tx1"/>
            </a:solidFill>
          </a:ln>
        </p:spPr>
        <p:txBody>
          <a:bodyPr/>
          <a:lstStyle>
            <a:lvl1pPr marL="0" indent="0" algn="l" defTabSz="914400" rtl="0" eaLnBrk="1" latinLnBrk="0" hangingPunct="1">
              <a:lnSpc>
                <a:spcPts val="1300"/>
              </a:lnSpc>
              <a:spcBef>
                <a:spcPts val="0"/>
              </a:spcBef>
              <a:buFontTx/>
              <a:buNone/>
              <a:defRPr sz="1800" b="0" i="0" kern="1200" cap="all" spc="-40" baseline="0">
                <a:solidFill>
                  <a:srgbClr val="4B4B4B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628650" indent="-17145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1085850" indent="-17145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3pPr>
            <a:lvl4pPr marL="1543050" indent="-17145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4pPr>
            <a:lvl5pPr marL="2000250" indent="-17145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200" cap="none" spc="0" dirty="0" smtClean="0">
                <a:solidFill>
                  <a:prstClr val="black"/>
                </a:solidFill>
                <a:latin typeface="Calibri" panose="020F0502020204030204"/>
              </a:rPr>
              <a:t>Treatment </a:t>
            </a:r>
            <a:r>
              <a:rPr lang="en-US" sz="2200" cap="none" spc="0" dirty="0">
                <a:solidFill>
                  <a:prstClr val="black"/>
                </a:solidFill>
                <a:latin typeface="Calibri" panose="020F0502020204030204"/>
              </a:rPr>
              <a:t>for metastatic colorectal carcinoma should be </a:t>
            </a:r>
            <a:r>
              <a:rPr lang="en-US" sz="2200" b="1" cap="none" spc="0" dirty="0" err="1" smtClean="0">
                <a:solidFill>
                  <a:prstClr val="black"/>
                </a:solidFill>
                <a:latin typeface="Calibri" panose="020F0502020204030204"/>
              </a:rPr>
              <a:t>individualised</a:t>
            </a:r>
            <a:r>
              <a:rPr lang="en-US" sz="2200" cap="none" spc="0" dirty="0" smtClean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2200" cap="none" spc="0" dirty="0">
                <a:solidFill>
                  <a:prstClr val="black"/>
                </a:solidFill>
                <a:latin typeface="Calibri" panose="020F0502020204030204"/>
              </a:rPr>
              <a:t>and guided by a </a:t>
            </a:r>
            <a:r>
              <a:rPr lang="en-US" sz="2200" b="1" cap="none" spc="0" dirty="0">
                <a:solidFill>
                  <a:prstClr val="black"/>
                </a:solidFill>
                <a:latin typeface="Calibri" panose="020F0502020204030204"/>
              </a:rPr>
              <a:t>multidisciplinary approach</a:t>
            </a:r>
            <a:r>
              <a:rPr lang="en-US" sz="2200" cap="none" spc="0" dirty="0" smtClean="0">
                <a:solidFill>
                  <a:prstClr val="black"/>
                </a:solidFill>
                <a:latin typeface="Calibri" panose="020F0502020204030204"/>
              </a:rPr>
              <a:t>.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A2614-D886-4A98-B913-115B85D88F77}" type="slidenum">
              <a:rPr lang="en-MY" smtClean="0"/>
              <a:t>25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221871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9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s-ES" sz="3200" b="1" dirty="0" smtClean="0">
                <a:solidFill>
                  <a:srgbClr val="CC6600"/>
                </a:solidFill>
                <a:latin typeface="Baskerville Old Face" panose="02020602080505020303" pitchFamily="18" charset="0"/>
              </a:rPr>
              <a:t>CANCER-RELATED EMERGENCIES</a:t>
            </a:r>
            <a:r>
              <a:rPr lang="es-ES" sz="3200" b="1" baseline="30000" dirty="0" smtClean="0">
                <a:solidFill>
                  <a:srgbClr val="CC6600"/>
                </a:solidFill>
                <a:latin typeface="Baskerville Old Face" panose="02020602080505020303" pitchFamily="18" charset="0"/>
              </a:rPr>
              <a:t>-1</a:t>
            </a:r>
            <a:endParaRPr lang="en-US" sz="3200" b="1" baseline="30000" dirty="0">
              <a:solidFill>
                <a:srgbClr val="CC6600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16" name="Tex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000" cap="none" spc="0" dirty="0">
                <a:latin typeface="Book Antiqua" panose="02040602050305030304" pitchFamily="18" charset="0"/>
              </a:rPr>
              <a:t>CRC complications such as </a:t>
            </a:r>
            <a:r>
              <a:rPr lang="en-US" sz="2000" b="1" cap="none" spc="0" dirty="0">
                <a:latin typeface="Book Antiqua" panose="02040602050305030304" pitchFamily="18" charset="0"/>
              </a:rPr>
              <a:t>bleeding, perforation and obstruction </a:t>
            </a:r>
            <a:r>
              <a:rPr lang="en-US" sz="2000" cap="none" spc="0" dirty="0">
                <a:latin typeface="Book Antiqua" panose="02040602050305030304" pitchFamily="18" charset="0"/>
              </a:rPr>
              <a:t>are serious and potentially life-threatening conditions. </a:t>
            </a:r>
            <a:endParaRPr lang="en-US" sz="2000" cap="none" spc="0" dirty="0" smtClean="0">
              <a:latin typeface="Book Antiqua" panose="02040602050305030304" pitchFamily="18" charset="0"/>
            </a:endParaRP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sz="2000" cap="none" spc="0" dirty="0" smtClean="0">
              <a:latin typeface="Book Antiqua" panose="02040602050305030304" pitchFamily="18" charset="0"/>
            </a:endParaRP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000" cap="none" spc="0" dirty="0" smtClean="0">
                <a:latin typeface="Book Antiqua" panose="02040602050305030304" pitchFamily="18" charset="0"/>
              </a:rPr>
              <a:t>The </a:t>
            </a:r>
            <a:r>
              <a:rPr lang="en-US" sz="2000" cap="none" spc="0" dirty="0">
                <a:latin typeface="Book Antiqua" panose="02040602050305030304" pitchFamily="18" charset="0"/>
              </a:rPr>
              <a:t>aims of treatment for these conditions </a:t>
            </a:r>
            <a:r>
              <a:rPr lang="en-US" sz="2000" cap="none" spc="0" dirty="0" smtClean="0">
                <a:latin typeface="Book Antiqua" panose="02040602050305030304" pitchFamily="18" charset="0"/>
              </a:rPr>
              <a:t>are:</a:t>
            </a:r>
            <a:r>
              <a:rPr lang="en-US" sz="2000" cap="none" spc="0" baseline="30000" dirty="0" smtClean="0">
                <a:latin typeface="Book Antiqua" panose="02040602050305030304" pitchFamily="18" charset="0"/>
              </a:rPr>
              <a:t>88</a:t>
            </a:r>
            <a:endParaRPr lang="en-US" sz="2000" cap="none" spc="0" baseline="30000" dirty="0">
              <a:latin typeface="Book Antiqua" panose="02040602050305030304" pitchFamily="18" charset="0"/>
            </a:endParaRPr>
          </a:p>
          <a:p>
            <a:pPr marL="697230" indent="-342900" algn="just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ü"/>
            </a:pPr>
            <a:r>
              <a:rPr lang="en-US" sz="2000" cap="none" spc="0" dirty="0">
                <a:latin typeface="Book Antiqua" panose="02040602050305030304" pitchFamily="18" charset="0"/>
              </a:rPr>
              <a:t>to prevent sepsis and/or shock, </a:t>
            </a:r>
          </a:p>
          <a:p>
            <a:pPr marL="697230" indent="-342900" algn="just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ü"/>
            </a:pPr>
            <a:r>
              <a:rPr lang="en-US" sz="2000" cap="none" spc="0" dirty="0">
                <a:latin typeface="Book Antiqua" panose="02040602050305030304" pitchFamily="18" charset="0"/>
              </a:rPr>
              <a:t>to achieve the best possible cancer control and </a:t>
            </a:r>
          </a:p>
          <a:p>
            <a:pPr marL="697230" indent="-342900" algn="just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ü"/>
            </a:pPr>
            <a:r>
              <a:rPr lang="en-US" sz="2000" cap="none" spc="0" dirty="0">
                <a:latin typeface="Book Antiqua" panose="02040602050305030304" pitchFamily="18" charset="0"/>
              </a:rPr>
              <a:t>to allow initiation of appropriate adjuvant or systemic treatment.</a:t>
            </a:r>
          </a:p>
        </p:txBody>
      </p:sp>
      <p:sp>
        <p:nvSpPr>
          <p:cNvPr id="8" name="Text Placeholder 8">
            <a:extLst>
              <a:ext uri="{FF2B5EF4-FFF2-40B4-BE49-F238E27FC236}">
                <a16:creationId xmlns="" xmlns:a16="http://schemas.microsoft.com/office/drawing/2014/main" id="{E7841999-274E-E543-9766-D4AC6B77F48C}"/>
              </a:ext>
            </a:extLst>
          </p:cNvPr>
          <p:cNvSpPr txBox="1">
            <a:spLocks/>
          </p:cNvSpPr>
          <p:nvPr/>
        </p:nvSpPr>
        <p:spPr>
          <a:xfrm>
            <a:off x="1403648" y="6279123"/>
            <a:ext cx="7499176" cy="246221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ts val="1300"/>
              </a:lnSpc>
              <a:spcBef>
                <a:spcPts val="0"/>
              </a:spcBef>
              <a:buFontTx/>
              <a:buNone/>
              <a:defRPr sz="800" b="1" i="0" kern="1200" cap="none" spc="-10" baseline="0">
                <a:solidFill>
                  <a:srgbClr val="646464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628650" indent="-17145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1085850" indent="-17145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3pPr>
            <a:lvl4pPr marL="1543050" indent="-17145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4pPr>
            <a:lvl5pPr marL="2000250" indent="-17145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00000"/>
              </a:lnSpc>
              <a:defRPr/>
            </a:pPr>
            <a:r>
              <a:rPr lang="en-US" sz="900" dirty="0">
                <a:solidFill>
                  <a:schemeClr val="tx1"/>
                </a:solidFill>
                <a:latin typeface="+mn-lt"/>
              </a:rPr>
              <a:t>88. Chang GJ, Kaiser AM, Mills S, et al. Practice parameters for the management of colon cancer. Dis Colon Rectum. 2012;55(8):831-43</a:t>
            </a:r>
            <a:r>
              <a:rPr lang="en-US" sz="1000" dirty="0">
                <a:solidFill>
                  <a:srgbClr val="FFFF00"/>
                </a:solidFill>
              </a:rPr>
              <a:t>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A2614-D886-4A98-B913-115B85D88F77}" type="slidenum">
              <a:rPr lang="en-MY" smtClean="0"/>
              <a:t>26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885917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2"/>
          <p:cNvSpPr>
            <a:spLocks noGrp="1"/>
          </p:cNvSpPr>
          <p:nvPr>
            <p:ph idx="1"/>
          </p:nvPr>
        </p:nvSpPr>
        <p:spPr>
          <a:xfrm>
            <a:off x="1259632" y="1268760"/>
            <a:ext cx="7498080" cy="4800600"/>
          </a:xfrm>
        </p:spPr>
        <p:txBody>
          <a:bodyPr>
            <a:normAutofit fontScale="92500" lnSpcReduction="20000"/>
          </a:bodyPr>
          <a:lstStyle/>
          <a:p>
            <a:pPr marL="82296" lvl="0" indent="0" algn="just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2200" b="1" cap="none" spc="0" dirty="0">
                <a:latin typeface="Book Antiqua" panose="02040602050305030304" pitchFamily="18" charset="0"/>
              </a:rPr>
              <a:t>a. Bleeding</a:t>
            </a: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sz="2200" b="1" cap="none" spc="0" dirty="0" smtClean="0">
              <a:latin typeface="Book Antiqua" panose="02040602050305030304" pitchFamily="18" charset="0"/>
            </a:endParaRP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200" b="1" cap="none" spc="0" dirty="0" smtClean="0">
                <a:latin typeface="Book Antiqua" panose="02040602050305030304" pitchFamily="18" charset="0"/>
              </a:rPr>
              <a:t>Surgical </a:t>
            </a:r>
            <a:r>
              <a:rPr lang="en-US" sz="2200" b="1" cap="none" spc="0" dirty="0">
                <a:latin typeface="Book Antiqua" panose="02040602050305030304" pitchFamily="18" charset="0"/>
              </a:rPr>
              <a:t>resection </a:t>
            </a:r>
            <a:r>
              <a:rPr lang="en-US" sz="2200" cap="none" spc="0" dirty="0">
                <a:latin typeface="Book Antiqua" panose="02040602050305030304" pitchFamily="18" charset="0"/>
              </a:rPr>
              <a:t>to stop bleeding from </a:t>
            </a:r>
            <a:r>
              <a:rPr lang="en-US" sz="2200" cap="none" spc="0" dirty="0" err="1">
                <a:latin typeface="Book Antiqua" panose="02040602050305030304" pitchFamily="18" charset="0"/>
              </a:rPr>
              <a:t>localised</a:t>
            </a:r>
            <a:r>
              <a:rPr lang="en-US" sz="2200" cap="none" spc="0" dirty="0">
                <a:latin typeface="Book Antiqua" panose="02040602050305030304" pitchFamily="18" charset="0"/>
              </a:rPr>
              <a:t> colon carcinoma should follow the </a:t>
            </a:r>
            <a:r>
              <a:rPr lang="en-US" sz="2200" b="1" cap="none" spc="0" dirty="0">
                <a:latin typeface="Book Antiqua" panose="02040602050305030304" pitchFamily="18" charset="0"/>
              </a:rPr>
              <a:t>same principles </a:t>
            </a:r>
            <a:r>
              <a:rPr lang="en-US" sz="2200" cap="none" spc="0" dirty="0">
                <a:latin typeface="Book Antiqua" panose="02040602050305030304" pitchFamily="18" charset="0"/>
              </a:rPr>
              <a:t>as in elective resection. </a:t>
            </a:r>
            <a:endParaRPr lang="en-US" sz="2200" cap="none" spc="0" dirty="0" smtClean="0">
              <a:latin typeface="Book Antiqua" panose="02040602050305030304" pitchFamily="18" charset="0"/>
            </a:endParaRP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sz="2200" cap="none" spc="0" dirty="0" smtClean="0">
              <a:latin typeface="Book Antiqua" panose="02040602050305030304" pitchFamily="18" charset="0"/>
            </a:endParaRP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200" cap="none" spc="0" dirty="0" smtClean="0">
                <a:latin typeface="Book Antiqua" panose="02040602050305030304" pitchFamily="18" charset="0"/>
              </a:rPr>
              <a:t>Chronic </a:t>
            </a:r>
            <a:r>
              <a:rPr lang="en-US" sz="2200" cap="none" spc="0" dirty="0">
                <a:latin typeface="Book Antiqua" panose="02040602050305030304" pitchFamily="18" charset="0"/>
              </a:rPr>
              <a:t>blood loss is more common than acute massive lower gastrointestinal bleeding in this condition. </a:t>
            </a:r>
            <a:endParaRPr lang="en-US" sz="2200" cap="none" spc="0" dirty="0" smtClean="0">
              <a:latin typeface="Book Antiqua" panose="02040602050305030304" pitchFamily="18" charset="0"/>
            </a:endParaRP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sz="2200" cap="none" spc="0" dirty="0" smtClean="0">
              <a:latin typeface="Book Antiqua" panose="02040602050305030304" pitchFamily="18" charset="0"/>
            </a:endParaRP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200" b="1" cap="none" spc="0" dirty="0" smtClean="0">
                <a:latin typeface="Book Antiqua" panose="02040602050305030304" pitchFamily="18" charset="0"/>
              </a:rPr>
              <a:t>Selective </a:t>
            </a:r>
            <a:r>
              <a:rPr lang="en-US" sz="2200" b="1" cap="none" spc="0" dirty="0" err="1">
                <a:latin typeface="Book Antiqua" panose="02040602050305030304" pitchFamily="18" charset="0"/>
              </a:rPr>
              <a:t>embolisation</a:t>
            </a:r>
            <a:r>
              <a:rPr lang="en-US" sz="2200" b="1" cap="none" spc="0" dirty="0">
                <a:latin typeface="Book Antiqua" panose="02040602050305030304" pitchFamily="18" charset="0"/>
              </a:rPr>
              <a:t> </a:t>
            </a:r>
            <a:r>
              <a:rPr lang="en-US" sz="2200" cap="none" spc="0" dirty="0">
                <a:latin typeface="Book Antiqua" panose="02040602050305030304" pitchFamily="18" charset="0"/>
              </a:rPr>
              <a:t>may play a role in controlling acute bleeding, but </a:t>
            </a:r>
            <a:r>
              <a:rPr lang="en-US" sz="2200" b="1" cap="none" spc="0" dirty="0">
                <a:latin typeface="Book Antiqua" panose="02040602050305030304" pitchFamily="18" charset="0"/>
              </a:rPr>
              <a:t>surgical resection </a:t>
            </a:r>
            <a:r>
              <a:rPr lang="en-US" sz="2200" cap="none" spc="0" dirty="0">
                <a:latin typeface="Book Antiqua" panose="02040602050305030304" pitchFamily="18" charset="0"/>
              </a:rPr>
              <a:t>is the definitive treatment. </a:t>
            </a:r>
            <a:endParaRPr lang="en-US" sz="2200" cap="none" spc="0" dirty="0" smtClean="0">
              <a:latin typeface="Book Antiqua" panose="02040602050305030304" pitchFamily="18" charset="0"/>
            </a:endParaRP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sz="2200" cap="none" spc="0" dirty="0" smtClean="0">
              <a:latin typeface="Book Antiqua" panose="02040602050305030304" pitchFamily="18" charset="0"/>
            </a:endParaRP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200" cap="none" spc="0" dirty="0" smtClean="0">
                <a:latin typeface="Book Antiqua" panose="02040602050305030304" pitchFamily="18" charset="0"/>
              </a:rPr>
              <a:t>Pre-operative </a:t>
            </a:r>
            <a:r>
              <a:rPr lang="en-US" sz="2200" cap="none" spc="0" dirty="0">
                <a:latin typeface="Book Antiqua" panose="02040602050305030304" pitchFamily="18" charset="0"/>
              </a:rPr>
              <a:t>or intra-operative efforts should be made to </a:t>
            </a:r>
            <a:r>
              <a:rPr lang="en-US" sz="2200" cap="none" spc="0" dirty="0" err="1">
                <a:latin typeface="Book Antiqua" panose="02040602050305030304" pitchFamily="18" charset="0"/>
              </a:rPr>
              <a:t>localise</a:t>
            </a:r>
            <a:r>
              <a:rPr lang="en-US" sz="2200" cap="none" spc="0" dirty="0">
                <a:latin typeface="Book Antiqua" panose="02040602050305030304" pitchFamily="18" charset="0"/>
              </a:rPr>
              <a:t> the site of bleeding. If the bleeding site cannot be determined but a colonic cancer is suspected, a </a:t>
            </a:r>
            <a:r>
              <a:rPr lang="en-US" sz="2200" b="1" cap="none" spc="0" dirty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subtotal colectomy</a:t>
            </a:r>
            <a:r>
              <a:rPr lang="en-US" sz="2200" b="1" cap="none" spc="0" dirty="0">
                <a:latin typeface="Book Antiqua" panose="02040602050305030304" pitchFamily="18" charset="0"/>
              </a:rPr>
              <a:t> </a:t>
            </a:r>
            <a:r>
              <a:rPr lang="en-US" sz="2200" cap="none" spc="0" dirty="0">
                <a:latin typeface="Book Antiqua" panose="02040602050305030304" pitchFamily="18" charset="0"/>
              </a:rPr>
              <a:t>may be </a:t>
            </a:r>
            <a:r>
              <a:rPr lang="en-US" sz="2200" cap="none" spc="0" dirty="0" smtClean="0">
                <a:latin typeface="Book Antiqua" panose="02040602050305030304" pitchFamily="18" charset="0"/>
              </a:rPr>
              <a:t>considered.</a:t>
            </a:r>
            <a:r>
              <a:rPr lang="en-US" sz="2200" cap="none" spc="0" baseline="30000" dirty="0" smtClean="0">
                <a:latin typeface="Book Antiqua" panose="02040602050305030304" pitchFamily="18" charset="0"/>
              </a:rPr>
              <a:t>88</a:t>
            </a:r>
            <a:endParaRPr lang="en-US" sz="2200" cap="none" spc="0" baseline="30000" dirty="0">
              <a:latin typeface="Book Antiqua" panose="02040602050305030304" pitchFamily="18" charset="0"/>
            </a:endParaRPr>
          </a:p>
        </p:txBody>
      </p:sp>
      <p:sp>
        <p:nvSpPr>
          <p:cNvPr id="8" name="Text Placeholder 8">
            <a:extLst>
              <a:ext uri="{FF2B5EF4-FFF2-40B4-BE49-F238E27FC236}">
                <a16:creationId xmlns="" xmlns:a16="http://schemas.microsoft.com/office/drawing/2014/main" id="{62B67B99-0C47-4045-A92F-3EE8445C074F}"/>
              </a:ext>
            </a:extLst>
          </p:cNvPr>
          <p:cNvSpPr txBox="1">
            <a:spLocks/>
          </p:cNvSpPr>
          <p:nvPr/>
        </p:nvSpPr>
        <p:spPr>
          <a:xfrm>
            <a:off x="1249288" y="6220912"/>
            <a:ext cx="7499176" cy="246221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ts val="1300"/>
              </a:lnSpc>
              <a:spcBef>
                <a:spcPts val="0"/>
              </a:spcBef>
              <a:buFontTx/>
              <a:buNone/>
              <a:defRPr sz="800" b="1" i="0" kern="1200" cap="none" spc="-10" baseline="0">
                <a:solidFill>
                  <a:srgbClr val="646464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628650" indent="-17145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1085850" indent="-17145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3pPr>
            <a:lvl4pPr marL="1543050" indent="-17145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4pPr>
            <a:lvl5pPr marL="2000250" indent="-17145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00000"/>
              </a:lnSpc>
              <a:defRPr/>
            </a:pPr>
            <a:r>
              <a:rPr lang="en-US" sz="1000" dirty="0">
                <a:solidFill>
                  <a:schemeClr val="tx1"/>
                </a:solidFill>
              </a:rPr>
              <a:t>88. Chang GJ, Kaiser AM, Mills S, et al. Practice parameters for the management of colon cancer. Dis Colon Rectum. 2012;55(8):831-43</a:t>
            </a:r>
            <a:r>
              <a:rPr lang="en-US" sz="1000" dirty="0">
                <a:solidFill>
                  <a:srgbClr val="FFFF00"/>
                </a:solidFill>
              </a:rPr>
              <a:t>.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331640" y="44624"/>
            <a:ext cx="7498080" cy="114300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s-ES" sz="3200" b="1" dirty="0" smtClean="0">
                <a:solidFill>
                  <a:srgbClr val="CC6600"/>
                </a:solidFill>
                <a:latin typeface="Baskerville Old Face" panose="02020602080505020303" pitchFamily="18" charset="0"/>
              </a:rPr>
              <a:t>CANCER-RELATED EMERGENCIES</a:t>
            </a:r>
            <a:r>
              <a:rPr lang="es-ES" sz="3200" b="1" baseline="30000" dirty="0" smtClean="0">
                <a:solidFill>
                  <a:srgbClr val="CC6600"/>
                </a:solidFill>
                <a:latin typeface="Baskerville Old Face" panose="02020602080505020303" pitchFamily="18" charset="0"/>
              </a:rPr>
              <a:t>-2</a:t>
            </a:r>
            <a:endParaRPr lang="en-US" sz="3200" b="1" baseline="30000" dirty="0">
              <a:solidFill>
                <a:srgbClr val="CC6600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A2614-D886-4A98-B913-115B85D88F77}" type="slidenum">
              <a:rPr lang="en-MY" smtClean="0"/>
              <a:t>27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253367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p"/>
      <p:bldP spid="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2"/>
          <p:cNvSpPr>
            <a:spLocks noGrp="1"/>
          </p:cNvSpPr>
          <p:nvPr>
            <p:ph idx="1"/>
          </p:nvPr>
        </p:nvSpPr>
        <p:spPr>
          <a:xfrm>
            <a:off x="1403648" y="980728"/>
            <a:ext cx="7498080" cy="4800600"/>
          </a:xfrm>
        </p:spPr>
        <p:txBody>
          <a:bodyPr>
            <a:normAutofit lnSpcReduction="10000"/>
          </a:bodyPr>
          <a:lstStyle/>
          <a:p>
            <a:pPr marL="82296" lvl="0" indent="0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2000" b="1" cap="none" spc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b. Perforation</a:t>
            </a: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sz="2000" cap="none" spc="0" dirty="0" smtClean="0">
              <a:latin typeface="Book Antiqua" panose="02040602050305030304" pitchFamily="18" charset="0"/>
            </a:endParaRP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000" cap="none" spc="0" dirty="0" smtClean="0">
                <a:latin typeface="Book Antiqua" panose="02040602050305030304" pitchFamily="18" charset="0"/>
              </a:rPr>
              <a:t>The </a:t>
            </a:r>
            <a:r>
              <a:rPr lang="en-US" sz="2000" cap="none" spc="0" dirty="0">
                <a:latin typeface="Book Antiqua" panose="02040602050305030304" pitchFamily="18" charset="0"/>
              </a:rPr>
              <a:t>overall prognosis of colon perforation due to a colon carcinoma </a:t>
            </a:r>
            <a:r>
              <a:rPr lang="en-US" sz="2000" b="1" cap="none" spc="0" dirty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is worse </a:t>
            </a:r>
            <a:r>
              <a:rPr lang="en-US" sz="2000" cap="none" spc="0" dirty="0">
                <a:latin typeface="Book Antiqua" panose="02040602050305030304" pitchFamily="18" charset="0"/>
              </a:rPr>
              <a:t>than perforation from other causes due to its association with advanced cancer or sepsis. If perforation </a:t>
            </a:r>
            <a:r>
              <a:rPr lang="en-US" sz="2000" cap="none" spc="0" dirty="0" smtClean="0">
                <a:latin typeface="Book Antiqua" panose="02040602050305030304" pitchFamily="18" charset="0"/>
              </a:rPr>
              <a:t>occurs:</a:t>
            </a:r>
            <a:r>
              <a:rPr lang="en-US" sz="2000" cap="none" spc="0" baseline="30000" dirty="0" smtClean="0">
                <a:latin typeface="Book Antiqua" panose="02040602050305030304" pitchFamily="18" charset="0"/>
              </a:rPr>
              <a:t>88 </a:t>
            </a:r>
            <a:endParaRPr lang="en-US" sz="2000" cap="none" spc="0" baseline="30000" dirty="0">
              <a:latin typeface="Book Antiqua" panose="02040602050305030304" pitchFamily="18" charset="0"/>
            </a:endParaRPr>
          </a:p>
          <a:p>
            <a:pPr marL="685800" lvl="1" indent="-228600">
              <a:lnSpc>
                <a:spcPct val="90000"/>
              </a:lnSpc>
              <a:spcBef>
                <a:spcPts val="500"/>
              </a:spcBef>
            </a:pPr>
            <a:r>
              <a:rPr lang="en-US" sz="2000" dirty="0">
                <a:latin typeface="Book Antiqua" panose="02040602050305030304" pitchFamily="18" charset="0"/>
              </a:rPr>
              <a:t>proximal to an obstructing cancer, resection of the cancer should be performed whenever possible, in addition to resection of the perforated segment </a:t>
            </a:r>
          </a:p>
          <a:p>
            <a:pPr marL="685800" lvl="1" indent="-228600">
              <a:lnSpc>
                <a:spcPct val="90000"/>
              </a:lnSpc>
              <a:spcBef>
                <a:spcPts val="500"/>
              </a:spcBef>
            </a:pPr>
            <a:r>
              <a:rPr lang="en-US" sz="2000" dirty="0">
                <a:latin typeface="Book Antiqua" panose="02040602050305030304" pitchFamily="18" charset="0"/>
              </a:rPr>
              <a:t>at the cancer site but contained by adjacent structures, resection should ideally incorporate the adjacent structures </a:t>
            </a:r>
            <a:r>
              <a:rPr lang="en-US" sz="2000" dirty="0" err="1">
                <a:latin typeface="Book Antiqua" panose="02040602050305030304" pitchFamily="18" charset="0"/>
              </a:rPr>
              <a:t>en</a:t>
            </a:r>
            <a:r>
              <a:rPr lang="en-US" sz="2000" dirty="0">
                <a:latin typeface="Book Antiqua" panose="02040602050305030304" pitchFamily="18" charset="0"/>
              </a:rPr>
              <a:t>-bloc </a:t>
            </a:r>
            <a:endParaRPr lang="en-US" sz="2000" dirty="0" smtClean="0">
              <a:latin typeface="Book Antiqua" panose="02040602050305030304" pitchFamily="18" charset="0"/>
            </a:endParaRPr>
          </a:p>
          <a:p>
            <a:pPr marL="457200" lvl="1" indent="0">
              <a:lnSpc>
                <a:spcPct val="90000"/>
              </a:lnSpc>
              <a:spcBef>
                <a:spcPts val="500"/>
              </a:spcBef>
              <a:buNone/>
            </a:pPr>
            <a:endParaRPr lang="en-US" sz="2000" dirty="0">
              <a:latin typeface="Book Antiqua" panose="02040602050305030304" pitchFamily="18" charset="0"/>
            </a:endParaRP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000" b="1" cap="none" spc="0" dirty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Primary anastomosis </a:t>
            </a:r>
            <a:r>
              <a:rPr lang="en-US" sz="2000" cap="none" spc="0" dirty="0">
                <a:latin typeface="Book Antiqua" panose="02040602050305030304" pitchFamily="18" charset="0"/>
              </a:rPr>
              <a:t>(with/without proximal diversion) may be considered in patients with minimal contamination, healthy tissue quality and clinical </a:t>
            </a:r>
            <a:r>
              <a:rPr lang="en-US" sz="2000" cap="none" spc="0" dirty="0" smtClean="0">
                <a:latin typeface="Book Antiqua" panose="02040602050305030304" pitchFamily="18" charset="0"/>
              </a:rPr>
              <a:t>stability.</a:t>
            </a:r>
            <a:r>
              <a:rPr lang="en-US" sz="2000" cap="none" spc="0" baseline="30000" dirty="0" smtClean="0">
                <a:latin typeface="Book Antiqua" panose="02040602050305030304" pitchFamily="18" charset="0"/>
              </a:rPr>
              <a:t>88</a:t>
            </a:r>
            <a:endParaRPr lang="en-US" sz="2000" cap="none" spc="0" baseline="30000" dirty="0">
              <a:latin typeface="Book Antiqua" panose="02040602050305030304" pitchFamily="18" charset="0"/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="" xmlns:a16="http://schemas.microsoft.com/office/drawing/2014/main" id="{FDF2010D-C87C-D14E-AF28-B1E63F9C284C}"/>
              </a:ext>
            </a:extLst>
          </p:cNvPr>
          <p:cNvSpPr txBox="1">
            <a:spLocks/>
          </p:cNvSpPr>
          <p:nvPr/>
        </p:nvSpPr>
        <p:spPr>
          <a:xfrm>
            <a:off x="1465312" y="6093296"/>
            <a:ext cx="7499176" cy="246221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ts val="1300"/>
              </a:lnSpc>
              <a:spcBef>
                <a:spcPts val="0"/>
              </a:spcBef>
              <a:buFontTx/>
              <a:buNone/>
              <a:defRPr sz="800" b="1" i="0" kern="1200" cap="none" spc="-10" baseline="0">
                <a:solidFill>
                  <a:srgbClr val="646464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628650" indent="-17145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1085850" indent="-17145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3pPr>
            <a:lvl4pPr marL="1543050" indent="-17145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4pPr>
            <a:lvl5pPr marL="2000250" indent="-17145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00000"/>
              </a:lnSpc>
              <a:defRPr/>
            </a:pPr>
            <a:r>
              <a:rPr lang="en-US" sz="1000" dirty="0">
                <a:solidFill>
                  <a:schemeClr val="tx1"/>
                </a:solidFill>
              </a:rPr>
              <a:t>88. Chang GJ, Kaiser AM, Mills S, et al. Practice parameters for the management of colon cancer. Dis Colon Rectum. 2012;55(8):831-43.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331640" y="44624"/>
            <a:ext cx="7498080" cy="114300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s-ES" sz="3200" b="1" dirty="0" smtClean="0">
                <a:solidFill>
                  <a:srgbClr val="CC6600"/>
                </a:solidFill>
                <a:latin typeface="Baskerville Old Face" panose="02020602080505020303" pitchFamily="18" charset="0"/>
              </a:rPr>
              <a:t>CANCER-RELATED EMERGENCIES</a:t>
            </a:r>
            <a:r>
              <a:rPr lang="es-ES" sz="3200" b="1" baseline="30000" dirty="0" smtClean="0">
                <a:solidFill>
                  <a:srgbClr val="CC6600"/>
                </a:solidFill>
                <a:latin typeface="Baskerville Old Face" panose="02020602080505020303" pitchFamily="18" charset="0"/>
              </a:rPr>
              <a:t>-3</a:t>
            </a:r>
            <a:endParaRPr lang="en-US" sz="3200" b="1" baseline="30000" dirty="0">
              <a:solidFill>
                <a:srgbClr val="CC6600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A2614-D886-4A98-B913-115B85D88F77}" type="slidenum">
              <a:rPr lang="en-MY" smtClean="0"/>
              <a:t>28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483320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p"/>
      <p:bldP spid="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2"/>
          <p:cNvSpPr>
            <a:spLocks noGrp="1"/>
          </p:cNvSpPr>
          <p:nvPr>
            <p:ph idx="1"/>
          </p:nvPr>
        </p:nvSpPr>
        <p:spPr>
          <a:xfrm>
            <a:off x="1403648" y="1052736"/>
            <a:ext cx="7498080" cy="4800600"/>
          </a:xfrm>
        </p:spPr>
        <p:txBody>
          <a:bodyPr>
            <a:normAutofit/>
          </a:bodyPr>
          <a:lstStyle/>
          <a:p>
            <a:pPr marL="82296" lvl="0" indent="0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2000" b="1" cap="none" spc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c. Obstruction</a:t>
            </a: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sz="2000" cap="none" spc="0" dirty="0" smtClean="0">
              <a:latin typeface="Book Antiqua" panose="02040602050305030304" pitchFamily="18" charset="0"/>
            </a:endParaRP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000" cap="none" spc="0" dirty="0" smtClean="0">
                <a:latin typeface="Book Antiqua" panose="02040602050305030304" pitchFamily="18" charset="0"/>
              </a:rPr>
              <a:t>The </a:t>
            </a:r>
            <a:r>
              <a:rPr lang="en-US" sz="2000" cap="none" spc="0" dirty="0">
                <a:latin typeface="Book Antiqua" panose="02040602050305030304" pitchFamily="18" charset="0"/>
              </a:rPr>
              <a:t>management of patients with an obstructing cancer should </a:t>
            </a:r>
            <a:r>
              <a:rPr lang="en-US" sz="2000" cap="none" spc="0" dirty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be </a:t>
            </a:r>
            <a:r>
              <a:rPr lang="en-US" sz="2000" cap="none" spc="0" dirty="0" err="1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individualised</a:t>
            </a:r>
            <a:r>
              <a:rPr lang="en-US" sz="2000" cap="none" spc="0" dirty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</a:t>
            </a:r>
            <a:r>
              <a:rPr lang="en-US" sz="2000" cap="none" spc="0" dirty="0">
                <a:latin typeface="Book Antiqua" panose="02040602050305030304" pitchFamily="18" charset="0"/>
              </a:rPr>
              <a:t>but may include a definitive surgical resection. </a:t>
            </a:r>
            <a:endParaRPr lang="en-US" sz="2000" cap="none" spc="0" dirty="0" smtClean="0">
              <a:latin typeface="Book Antiqua" panose="02040602050305030304" pitchFamily="18" charset="0"/>
            </a:endParaRP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sz="2000" cap="none" spc="0" dirty="0" smtClean="0">
              <a:latin typeface="Book Antiqua" panose="02040602050305030304" pitchFamily="18" charset="0"/>
            </a:endParaRP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000" cap="none" spc="0" dirty="0" smtClean="0">
                <a:latin typeface="Book Antiqua" panose="02040602050305030304" pitchFamily="18" charset="0"/>
              </a:rPr>
              <a:t>Options </a:t>
            </a:r>
            <a:r>
              <a:rPr lang="en-US" sz="2000" cap="none" spc="0" dirty="0">
                <a:latin typeface="Book Antiqua" panose="02040602050305030304" pitchFamily="18" charset="0"/>
              </a:rPr>
              <a:t>for treatment of obstructing cancer depend on the site of obstruction and presence of proximal colonic distention. It is </a:t>
            </a:r>
            <a:r>
              <a:rPr lang="en-US" sz="2000" cap="none" spc="0" dirty="0" smtClean="0">
                <a:latin typeface="Book Antiqua" panose="02040602050305030304" pitchFamily="18" charset="0"/>
              </a:rPr>
              <a:t>either:</a:t>
            </a:r>
            <a:r>
              <a:rPr lang="en-US" sz="2000" cap="none" spc="0" baseline="30000" dirty="0" smtClean="0">
                <a:latin typeface="Book Antiqua" panose="02040602050305030304" pitchFamily="18" charset="0"/>
              </a:rPr>
              <a:t>88</a:t>
            </a:r>
            <a:endParaRPr lang="en-US" sz="2000" cap="none" spc="0" baseline="30000" dirty="0">
              <a:latin typeface="Book Antiqua" panose="02040602050305030304" pitchFamily="18" charset="0"/>
            </a:endParaRPr>
          </a:p>
          <a:p>
            <a:pPr marL="685800" lvl="1" indent="-228600">
              <a:lnSpc>
                <a:spcPct val="90000"/>
              </a:lnSpc>
              <a:spcBef>
                <a:spcPts val="500"/>
              </a:spcBef>
            </a:pPr>
            <a:r>
              <a:rPr lang="en-US" sz="2000" dirty="0">
                <a:latin typeface="Book Antiqua" panose="02040602050305030304" pitchFamily="18" charset="0"/>
              </a:rPr>
              <a:t>resection with/without anastomosis (e.g. right hemicolectomy, </a:t>
            </a:r>
            <a:r>
              <a:rPr lang="en-US" sz="2000" dirty="0" smtClean="0">
                <a:latin typeface="Book Antiqua" panose="02040602050305030304" pitchFamily="18" charset="0"/>
              </a:rPr>
              <a:t>Hartmann’s </a:t>
            </a:r>
            <a:r>
              <a:rPr lang="en-US" sz="2000" dirty="0">
                <a:latin typeface="Book Antiqua" panose="02040602050305030304" pitchFamily="18" charset="0"/>
              </a:rPr>
              <a:t>procedure, etc.) </a:t>
            </a:r>
          </a:p>
          <a:p>
            <a:pPr marL="685800" lvl="1" indent="-228600">
              <a:lnSpc>
                <a:spcPct val="90000"/>
              </a:lnSpc>
              <a:spcBef>
                <a:spcPts val="500"/>
              </a:spcBef>
            </a:pPr>
            <a:r>
              <a:rPr lang="en-US" sz="2000" dirty="0">
                <a:latin typeface="Book Antiqua" panose="02040602050305030304" pitchFamily="18" charset="0"/>
              </a:rPr>
              <a:t>resection of the distended bowel (e.g. subtotal/total colectomy) </a:t>
            </a:r>
          </a:p>
          <a:p>
            <a:pPr marL="685800" lvl="1" indent="-228600">
              <a:lnSpc>
                <a:spcPct val="90000"/>
              </a:lnSpc>
              <a:spcBef>
                <a:spcPts val="500"/>
              </a:spcBef>
            </a:pPr>
            <a:r>
              <a:rPr lang="en-US" sz="2000" dirty="0">
                <a:latin typeface="Book Antiqua" panose="02040602050305030304" pitchFamily="18" charset="0"/>
              </a:rPr>
              <a:t>temporary relief of obstruction (e.g. stoma or stenting)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="" xmlns:a16="http://schemas.microsoft.com/office/drawing/2014/main" id="{87137E05-5990-1944-8A58-18802D8922C1}"/>
              </a:ext>
            </a:extLst>
          </p:cNvPr>
          <p:cNvSpPr txBox="1">
            <a:spLocks/>
          </p:cNvSpPr>
          <p:nvPr/>
        </p:nvSpPr>
        <p:spPr>
          <a:xfrm>
            <a:off x="1393304" y="6220912"/>
            <a:ext cx="7499176" cy="246221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ts val="1300"/>
              </a:lnSpc>
              <a:spcBef>
                <a:spcPts val="0"/>
              </a:spcBef>
              <a:buFontTx/>
              <a:buNone/>
              <a:defRPr sz="800" b="1" i="0" kern="1200" cap="none" spc="-10" baseline="0">
                <a:solidFill>
                  <a:srgbClr val="646464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628650" indent="-17145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1085850" indent="-17145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3pPr>
            <a:lvl4pPr marL="1543050" indent="-17145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4pPr>
            <a:lvl5pPr marL="2000250" indent="-17145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00000"/>
              </a:lnSpc>
              <a:defRPr/>
            </a:pPr>
            <a:r>
              <a:rPr lang="en-US" sz="1000" dirty="0">
                <a:solidFill>
                  <a:schemeClr val="tx1"/>
                </a:solidFill>
              </a:rPr>
              <a:t>88. Chang GJ, Kaiser AM, Mills S, et al. Practice parameters for the management of colon cancer. Dis Colon Rectum. 2012;55(8):831-43</a:t>
            </a:r>
            <a:r>
              <a:rPr lang="en-US" sz="1000" dirty="0">
                <a:solidFill>
                  <a:srgbClr val="FFFF00"/>
                </a:solidFill>
              </a:rPr>
              <a:t>.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331640" y="44624"/>
            <a:ext cx="7498080" cy="114300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s-ES" sz="3200" b="1" dirty="0" smtClean="0">
                <a:solidFill>
                  <a:srgbClr val="CC6600"/>
                </a:solidFill>
                <a:latin typeface="Baskerville Old Face" panose="02020602080505020303" pitchFamily="18" charset="0"/>
              </a:rPr>
              <a:t>CANCER-RELATED EMERGENCIES</a:t>
            </a:r>
            <a:r>
              <a:rPr lang="es-ES" sz="3200" b="1" baseline="30000" dirty="0" smtClean="0">
                <a:solidFill>
                  <a:srgbClr val="CC6600"/>
                </a:solidFill>
                <a:latin typeface="Baskerville Old Face" panose="02020602080505020303" pitchFamily="18" charset="0"/>
              </a:rPr>
              <a:t>-4</a:t>
            </a:r>
            <a:endParaRPr lang="en-US" sz="3200" b="1" baseline="30000" dirty="0">
              <a:solidFill>
                <a:srgbClr val="CC6600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A2614-D886-4A98-B913-115B85D88F77}" type="slidenum">
              <a:rPr lang="en-MY" smtClean="0"/>
              <a:t>29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609589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p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99592" y="274638"/>
            <a:ext cx="3312367" cy="1143000"/>
          </a:xfrm>
        </p:spPr>
        <p:txBody>
          <a:bodyPr>
            <a:normAutofit/>
          </a:bodyPr>
          <a:lstStyle/>
          <a:p>
            <a:pPr algn="ctr"/>
            <a:r>
              <a:rPr lang="es-ES" sz="2400" b="1" dirty="0" smtClean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ALGORITHM  C</a:t>
            </a:r>
            <a:endParaRPr lang="en-US" sz="2400" b="1" dirty="0">
              <a:solidFill>
                <a:srgbClr val="CC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skerville Old Face" panose="02020602080505020303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A2614-D886-4A98-B913-115B85D88F77}" type="slidenum">
              <a:rPr lang="en-MY" smtClean="0"/>
              <a:t>3</a:t>
            </a:fld>
            <a:endParaRPr lang="en-MY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32657"/>
            <a:ext cx="3600400" cy="6120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9967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2"/>
          <p:cNvSpPr>
            <a:spLocks noGrp="1"/>
          </p:cNvSpPr>
          <p:nvPr>
            <p:ph idx="1"/>
          </p:nvPr>
        </p:nvSpPr>
        <p:spPr>
          <a:xfrm>
            <a:off x="1259632" y="932656"/>
            <a:ext cx="7498080" cy="4800600"/>
          </a:xfrm>
        </p:spPr>
        <p:txBody>
          <a:bodyPr>
            <a:normAutofit fontScale="85000" lnSpcReduction="10000"/>
          </a:bodyPr>
          <a:lstStyle/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000" cap="none" spc="0" dirty="0" err="1">
                <a:latin typeface="Book Antiqua" panose="02040602050305030304" pitchFamily="18" charset="0"/>
              </a:rPr>
              <a:t>Hartmanns</a:t>
            </a:r>
            <a:r>
              <a:rPr lang="en-US" sz="2000" cap="none" spc="0" dirty="0">
                <a:latin typeface="Book Antiqua" panose="02040602050305030304" pitchFamily="18" charset="0"/>
              </a:rPr>
              <a:t> procedure offers </a:t>
            </a:r>
            <a:r>
              <a:rPr lang="en-US" sz="2000" b="1" cap="none" spc="0" dirty="0">
                <a:latin typeface="Book Antiqua" panose="02040602050305030304" pitchFamily="18" charset="0"/>
              </a:rPr>
              <a:t>no survival benefit</a:t>
            </a:r>
            <a:r>
              <a:rPr lang="en-US" sz="2000" cap="none" spc="0" dirty="0">
                <a:latin typeface="Book Antiqua" panose="02040602050305030304" pitchFamily="18" charset="0"/>
              </a:rPr>
              <a:t> compared to segmental colonic resection with primary anastomosis. </a:t>
            </a:r>
            <a:endParaRPr lang="en-US" sz="2000" cap="none" spc="0" dirty="0" smtClean="0">
              <a:latin typeface="Book Antiqua" panose="02040602050305030304" pitchFamily="18" charset="0"/>
            </a:endParaRP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sz="2000" cap="none" spc="0" dirty="0" smtClean="0">
              <a:latin typeface="Book Antiqua" panose="02040602050305030304" pitchFamily="18" charset="0"/>
            </a:endParaRP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000" cap="none" spc="0" dirty="0" smtClean="0">
                <a:latin typeface="Book Antiqua" panose="02040602050305030304" pitchFamily="18" charset="0"/>
              </a:rPr>
              <a:t>It </a:t>
            </a:r>
            <a:r>
              <a:rPr lang="en-US" sz="2000" cap="none" spc="0" dirty="0">
                <a:latin typeface="Book Antiqua" panose="02040602050305030304" pitchFamily="18" charset="0"/>
              </a:rPr>
              <a:t>should be considered in patients with high surgical </a:t>
            </a:r>
            <a:r>
              <a:rPr lang="en-US" sz="2000" cap="none" spc="0" dirty="0" smtClean="0">
                <a:latin typeface="Book Antiqua" panose="02040602050305030304" pitchFamily="18" charset="0"/>
              </a:rPr>
              <a:t>risks.</a:t>
            </a:r>
            <a:r>
              <a:rPr lang="en-US" sz="2000" cap="none" spc="0" baseline="30000" dirty="0" smtClean="0">
                <a:latin typeface="Book Antiqua" panose="02040602050305030304" pitchFamily="18" charset="0"/>
              </a:rPr>
              <a:t>106</a:t>
            </a: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sz="2000" cap="none" spc="0" dirty="0">
              <a:latin typeface="Book Antiqua" panose="02040602050305030304" pitchFamily="18" charset="0"/>
            </a:endParaRP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000" b="1" cap="none" spc="0" dirty="0">
                <a:latin typeface="Book Antiqua" panose="02040602050305030304" pitchFamily="18" charset="0"/>
              </a:rPr>
              <a:t>Colonic stenting </a:t>
            </a:r>
            <a:r>
              <a:rPr lang="en-US" sz="2000" cap="none" spc="0" dirty="0">
                <a:latin typeface="Book Antiqua" panose="02040602050305030304" pitchFamily="18" charset="0"/>
              </a:rPr>
              <a:t>can be considered for those who are not fit for immediate resection or in those with advanced disease</a:t>
            </a:r>
            <a:r>
              <a:rPr lang="en-US" sz="2000" cap="none" spc="0" dirty="0" smtClean="0">
                <a:latin typeface="Book Antiqua" panose="02040602050305030304" pitchFamily="18" charset="0"/>
              </a:rPr>
              <a:t>.</a:t>
            </a: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sz="2000" cap="none" spc="0" dirty="0" smtClean="0">
              <a:latin typeface="Book Antiqua" panose="02040602050305030304" pitchFamily="18" charset="0"/>
            </a:endParaRP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000" cap="none" spc="0" dirty="0" smtClean="0">
                <a:latin typeface="Book Antiqua" panose="02040602050305030304" pitchFamily="18" charset="0"/>
              </a:rPr>
              <a:t>In </a:t>
            </a:r>
            <a:r>
              <a:rPr lang="en-US" sz="2000" cap="none" spc="0" dirty="0">
                <a:latin typeface="Book Antiqua" panose="02040602050305030304" pitchFamily="18" charset="0"/>
              </a:rPr>
              <a:t>a Cochrane systematic review, colonic stenting in malignant colorectal obstruction had no advantage over emergency </a:t>
            </a:r>
            <a:r>
              <a:rPr lang="en-US" sz="2000" cap="none" spc="0" dirty="0" smtClean="0">
                <a:latin typeface="Book Antiqua" panose="02040602050305030304" pitchFamily="18" charset="0"/>
              </a:rPr>
              <a:t>surgery.</a:t>
            </a:r>
            <a:r>
              <a:rPr lang="en-US" sz="2000" cap="none" spc="0" baseline="30000" dirty="0" smtClean="0">
                <a:latin typeface="Book Antiqua" panose="02040602050305030304" pitchFamily="18" charset="0"/>
              </a:rPr>
              <a:t>107</a:t>
            </a:r>
            <a:r>
              <a:rPr lang="en-US" sz="2000" cap="none" spc="0" dirty="0" smtClean="0">
                <a:latin typeface="Book Antiqua" panose="02040602050305030304" pitchFamily="18" charset="0"/>
              </a:rPr>
              <a:t> </a:t>
            </a: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sz="2000" cap="none" spc="0" dirty="0">
              <a:latin typeface="Book Antiqua" panose="02040602050305030304" pitchFamily="18" charset="0"/>
            </a:endParaRP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000" cap="none" spc="0" dirty="0">
                <a:latin typeface="Book Antiqua" panose="02040602050305030304" pitchFamily="18" charset="0"/>
              </a:rPr>
              <a:t>The prognosis among patients with obstructing cancers may be worse than among those without obstruction because of the inherently more advanced nature of their disease. </a:t>
            </a:r>
            <a:endParaRPr lang="en-US" sz="2000" cap="none" spc="0" dirty="0" smtClean="0">
              <a:latin typeface="Book Antiqua" panose="02040602050305030304" pitchFamily="18" charset="0"/>
            </a:endParaRP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sz="2000" cap="none" spc="0" dirty="0" smtClean="0">
              <a:latin typeface="Book Antiqua" panose="02040602050305030304" pitchFamily="18" charset="0"/>
            </a:endParaRP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000" cap="none" spc="0" dirty="0" smtClean="0">
                <a:latin typeface="Book Antiqua" panose="02040602050305030304" pitchFamily="18" charset="0"/>
              </a:rPr>
              <a:t>However</a:t>
            </a:r>
            <a:r>
              <a:rPr lang="en-US" sz="2000" cap="none" spc="0" dirty="0">
                <a:latin typeface="Book Antiqua" panose="02040602050305030304" pitchFamily="18" charset="0"/>
              </a:rPr>
              <a:t>, this does not preclude the potential for curative resection.</a:t>
            </a:r>
          </a:p>
        </p:txBody>
      </p:sp>
      <p:sp>
        <p:nvSpPr>
          <p:cNvPr id="8" name="Text Placeholder 8">
            <a:extLst>
              <a:ext uri="{FF2B5EF4-FFF2-40B4-BE49-F238E27FC236}">
                <a16:creationId xmlns="" xmlns:a16="http://schemas.microsoft.com/office/drawing/2014/main" id="{28ECE328-D3CD-6D4C-ABED-69ED2EA23E42}"/>
              </a:ext>
            </a:extLst>
          </p:cNvPr>
          <p:cNvSpPr txBox="1">
            <a:spLocks/>
          </p:cNvSpPr>
          <p:nvPr/>
        </p:nvSpPr>
        <p:spPr>
          <a:xfrm>
            <a:off x="1321296" y="5877272"/>
            <a:ext cx="7499176" cy="592470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ts val="1300"/>
              </a:lnSpc>
              <a:spcBef>
                <a:spcPts val="0"/>
              </a:spcBef>
              <a:buFontTx/>
              <a:buNone/>
              <a:defRPr sz="800" b="1" i="0" kern="1200" cap="none" spc="-10" baseline="0">
                <a:solidFill>
                  <a:srgbClr val="646464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628650" indent="-17145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1085850" indent="-17145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3pPr>
            <a:lvl4pPr marL="1543050" indent="-17145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4pPr>
            <a:lvl5pPr marL="2000250" indent="-17145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>
                <a:solidFill>
                  <a:schemeClr val="tx1"/>
                </a:solidFill>
                <a:latin typeface="+mn-lt"/>
              </a:rPr>
              <a:t>106. </a:t>
            </a:r>
            <a:r>
              <a:rPr lang="en-US" sz="900" dirty="0" err="1">
                <a:solidFill>
                  <a:schemeClr val="tx1"/>
                </a:solidFill>
                <a:latin typeface="+mn-lt"/>
              </a:rPr>
              <a:t>Ansaloni</a:t>
            </a:r>
            <a:r>
              <a:rPr lang="en-US" sz="900" dirty="0">
                <a:solidFill>
                  <a:schemeClr val="tx1"/>
                </a:solidFill>
                <a:latin typeface="+mn-lt"/>
              </a:rPr>
              <a:t> L, </a:t>
            </a:r>
            <a:r>
              <a:rPr lang="en-US" sz="900" dirty="0" err="1">
                <a:solidFill>
                  <a:schemeClr val="tx1"/>
                </a:solidFill>
                <a:latin typeface="+mn-lt"/>
              </a:rPr>
              <a:t>Andersson</a:t>
            </a:r>
            <a:r>
              <a:rPr lang="en-US" sz="900" dirty="0">
                <a:solidFill>
                  <a:schemeClr val="tx1"/>
                </a:solidFill>
                <a:latin typeface="+mn-lt"/>
              </a:rPr>
              <a:t> RE, </a:t>
            </a:r>
            <a:r>
              <a:rPr lang="en-US" sz="900" dirty="0" err="1">
                <a:solidFill>
                  <a:schemeClr val="tx1"/>
                </a:solidFill>
                <a:latin typeface="+mn-lt"/>
              </a:rPr>
              <a:t>Bazzoli</a:t>
            </a:r>
            <a:r>
              <a:rPr lang="en-US" sz="900" dirty="0">
                <a:solidFill>
                  <a:schemeClr val="tx1"/>
                </a:solidFill>
                <a:latin typeface="+mn-lt"/>
              </a:rPr>
              <a:t> F, et al. Guidelines in the management of obstructing cancer of the left colon: consensus conference of the world society of emergency surgery (WSES) and peritoneum and surgery (</a:t>
            </a:r>
            <a:r>
              <a:rPr lang="en-US" sz="900" dirty="0" err="1">
                <a:solidFill>
                  <a:schemeClr val="tx1"/>
                </a:solidFill>
                <a:latin typeface="+mn-lt"/>
              </a:rPr>
              <a:t>PnS</a:t>
            </a:r>
            <a:r>
              <a:rPr lang="en-US" sz="900" dirty="0">
                <a:solidFill>
                  <a:schemeClr val="tx1"/>
                </a:solidFill>
                <a:latin typeface="+mn-lt"/>
              </a:rPr>
              <a:t>) society. World J </a:t>
            </a:r>
            <a:r>
              <a:rPr lang="en-US" sz="900" dirty="0" err="1">
                <a:solidFill>
                  <a:schemeClr val="tx1"/>
                </a:solidFill>
                <a:latin typeface="+mn-lt"/>
              </a:rPr>
              <a:t>Emerg</a:t>
            </a:r>
            <a:r>
              <a:rPr lang="en-US" sz="900" dirty="0">
                <a:solidFill>
                  <a:schemeClr val="tx1"/>
                </a:solidFill>
                <a:latin typeface="+mn-lt"/>
              </a:rPr>
              <a:t> Surg. 2010;5:29.</a:t>
            </a:r>
          </a:p>
          <a:p>
            <a:r>
              <a:rPr lang="en-US" sz="900" dirty="0">
                <a:solidFill>
                  <a:schemeClr val="tx1"/>
                </a:solidFill>
                <a:latin typeface="+mn-lt"/>
              </a:rPr>
              <a:t>107. </a:t>
            </a:r>
            <a:r>
              <a:rPr lang="en-US" sz="900" dirty="0" err="1">
                <a:solidFill>
                  <a:schemeClr val="tx1"/>
                </a:solidFill>
                <a:latin typeface="+mn-lt"/>
              </a:rPr>
              <a:t>Sagar</a:t>
            </a:r>
            <a:r>
              <a:rPr lang="en-US" sz="900" dirty="0">
                <a:solidFill>
                  <a:schemeClr val="tx1"/>
                </a:solidFill>
                <a:latin typeface="+mn-lt"/>
              </a:rPr>
              <a:t> J. Colorectal stents for the management of malignant colonic obstructions. Cochrane Database </a:t>
            </a:r>
            <a:r>
              <a:rPr lang="en-US" sz="900" dirty="0" err="1">
                <a:solidFill>
                  <a:schemeClr val="tx1"/>
                </a:solidFill>
                <a:latin typeface="+mn-lt"/>
              </a:rPr>
              <a:t>Syst</a:t>
            </a:r>
            <a:r>
              <a:rPr lang="en-US" sz="900" dirty="0">
                <a:solidFill>
                  <a:schemeClr val="tx1"/>
                </a:solidFill>
                <a:latin typeface="+mn-lt"/>
              </a:rPr>
              <a:t> Rev. 2011;(11):CD007378.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331640" y="-99392"/>
            <a:ext cx="7498080" cy="114300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s-ES" sz="3200" b="1" dirty="0" smtClean="0">
                <a:solidFill>
                  <a:srgbClr val="CC6600"/>
                </a:solidFill>
                <a:latin typeface="Baskerville Old Face" panose="02020602080505020303" pitchFamily="18" charset="0"/>
              </a:rPr>
              <a:t>CANCER-RELATED EMERGENCIES</a:t>
            </a:r>
            <a:r>
              <a:rPr lang="es-ES" sz="3200" b="1" baseline="30000" dirty="0" smtClean="0">
                <a:solidFill>
                  <a:srgbClr val="CC6600"/>
                </a:solidFill>
                <a:latin typeface="Baskerville Old Face" panose="02020602080505020303" pitchFamily="18" charset="0"/>
              </a:rPr>
              <a:t>-5</a:t>
            </a:r>
            <a:endParaRPr lang="en-US" sz="3200" b="1" baseline="30000" dirty="0">
              <a:solidFill>
                <a:srgbClr val="CC6600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A2614-D886-4A98-B913-115B85D88F77}" type="slidenum">
              <a:rPr lang="en-MY" smtClean="0"/>
              <a:t>30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148905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p"/>
      <p:bldP spid="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>
              <a:defRPr/>
            </a:pPr>
            <a:fld id="{335B0779-313C-4B40-9850-7FA9805A1221}" type="slidenum">
              <a:rPr lang="en-MY">
                <a:solidFill>
                  <a:srgbClr val="E7DEC9">
                    <a:shade val="50000"/>
                    <a:satMod val="200000"/>
                  </a:srgbClr>
                </a:solidFill>
              </a:rPr>
              <a:pPr defTabSz="914400">
                <a:defRPr/>
              </a:pPr>
              <a:t>31</a:t>
            </a:fld>
            <a:endParaRPr lang="en-MY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pic>
        <p:nvPicPr>
          <p:cNvPr id="6" name="Picture 2" descr="C:\Users\Chin Eu\Downloads\image1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58" y="3058885"/>
            <a:ext cx="2087868" cy="3252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tle 1">
            <a:extLst>
              <a:ext uri="{FF2B5EF4-FFF2-40B4-BE49-F238E27FC236}">
                <a16:creationId xmlns="" xmlns:a16="http://schemas.microsoft.com/office/drawing/2014/main" id="{EFBA6F08-CA02-4BA0-A9D7-722F601EAA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78446" y="2600325"/>
            <a:ext cx="6399689" cy="2286000"/>
          </a:xfrm>
        </p:spPr>
        <p:txBody>
          <a:bodyPr/>
          <a:lstStyle/>
          <a:p>
            <a:r>
              <a:rPr lang="en-MY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7699172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3024336" cy="1143000"/>
          </a:xfrm>
        </p:spPr>
        <p:txBody>
          <a:bodyPr>
            <a:normAutofit/>
          </a:bodyPr>
          <a:lstStyle/>
          <a:p>
            <a:pPr algn="ctr"/>
            <a:r>
              <a:rPr lang="es-ES" sz="2400" b="1" dirty="0" smtClean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ALOGRITHM  D</a:t>
            </a:r>
            <a:endParaRPr lang="en-US" sz="2400" b="1" dirty="0">
              <a:solidFill>
                <a:srgbClr val="CC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skerville Old Face" panose="02020602080505020303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16814A96-44DA-EC44-9723-CD0BCC0F70E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51" b="12200"/>
          <a:stretch/>
        </p:blipFill>
        <p:spPr>
          <a:xfrm>
            <a:off x="3690467" y="332656"/>
            <a:ext cx="4843819" cy="6048672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A2614-D886-4A98-B913-115B85D88F77}" type="slidenum">
              <a:rPr lang="en-MY" smtClean="0"/>
              <a:t>4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193730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043608" y="44624"/>
            <a:ext cx="7498080" cy="1143000"/>
          </a:xfrm>
        </p:spPr>
        <p:txBody>
          <a:bodyPr>
            <a:normAutofit/>
          </a:bodyPr>
          <a:lstStyle/>
          <a:p>
            <a:r>
              <a:rPr lang="es-ES" sz="2800" b="1" dirty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PRE-OPERATIVE </a:t>
            </a:r>
            <a:r>
              <a:rPr lang="es-ES" sz="2800" b="1" dirty="0" smtClean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PREPARATION</a:t>
            </a:r>
            <a:r>
              <a:rPr lang="es-ES" sz="2800" b="1" baseline="30000" dirty="0" smtClean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-1</a:t>
            </a:r>
            <a:endParaRPr lang="en-US" sz="2800" b="1" baseline="30000" dirty="0">
              <a:solidFill>
                <a:srgbClr val="CC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skerville Old Face" panose="02020602080505020303" pitchFamily="18" charset="0"/>
            </a:endParaRPr>
          </a:p>
        </p:txBody>
      </p:sp>
      <p:sp>
        <p:nvSpPr>
          <p:cNvPr id="16" name="Text Placeholder 2"/>
          <p:cNvSpPr>
            <a:spLocks noGrp="1"/>
          </p:cNvSpPr>
          <p:nvPr>
            <p:ph idx="1"/>
          </p:nvPr>
        </p:nvSpPr>
        <p:spPr>
          <a:xfrm>
            <a:off x="1106368" y="1196752"/>
            <a:ext cx="7498080" cy="4800600"/>
          </a:xfrm>
        </p:spPr>
        <p:txBody>
          <a:bodyPr/>
          <a:lstStyle/>
          <a:p>
            <a:pPr marL="82296" lvl="0" indent="0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2200" b="1" cap="none" spc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a. Antibiotic </a:t>
            </a:r>
            <a:r>
              <a:rPr lang="en-US" sz="2200" b="1" cap="none" spc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Prophylaxis </a:t>
            </a:r>
            <a:endParaRPr lang="en-US" sz="2200" b="1" cap="none" spc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  <a:p>
            <a:pPr marL="82296" lvl="0" indent="0">
              <a:lnSpc>
                <a:spcPct val="90000"/>
              </a:lnSpc>
              <a:spcBef>
                <a:spcPts val="1000"/>
              </a:spcBef>
              <a:buNone/>
            </a:pPr>
            <a:endParaRPr lang="en-US" sz="2200" b="1" cap="none" spc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  <a:p>
            <a:pPr marL="22860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200" cap="none" spc="0" dirty="0" smtClean="0">
                <a:latin typeface="Book Antiqua" panose="02040602050305030304" pitchFamily="18" charset="0"/>
              </a:rPr>
              <a:t>In </a:t>
            </a:r>
            <a:r>
              <a:rPr lang="en-US" sz="2200" cap="none" spc="0" dirty="0">
                <a:latin typeface="Book Antiqua" panose="02040602050305030304" pitchFamily="18" charset="0"/>
              </a:rPr>
              <a:t>a Cochrane systematic review, antibiotic prophylaxis </a:t>
            </a:r>
            <a:r>
              <a:rPr lang="en-US" sz="2200" b="1" cap="none" spc="0" dirty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reduced wound infections</a:t>
            </a:r>
            <a:r>
              <a:rPr lang="en-US" sz="2200" cap="none" spc="0" dirty="0">
                <a:latin typeface="Book Antiqua" panose="02040602050305030304" pitchFamily="18" charset="0"/>
              </a:rPr>
              <a:t> in colorectal surgery by 66</a:t>
            </a:r>
            <a:r>
              <a:rPr lang="en-US" sz="2200" cap="none" spc="0" dirty="0" smtClean="0">
                <a:latin typeface="Book Antiqua" panose="02040602050305030304" pitchFamily="18" charset="0"/>
              </a:rPr>
              <a:t>%.</a:t>
            </a:r>
          </a:p>
          <a:p>
            <a:pPr marL="22860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sz="2200" cap="none" spc="0" dirty="0" smtClean="0">
              <a:latin typeface="Book Antiqua" panose="02040602050305030304" pitchFamily="18" charset="0"/>
            </a:endParaRPr>
          </a:p>
          <a:p>
            <a:pPr marL="22860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200" b="1" cap="none" spc="0" dirty="0" smtClean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Combination </a:t>
            </a:r>
            <a:r>
              <a:rPr lang="en-US" sz="2200" b="1" cap="none" spc="0" dirty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of aerobic and anaerobic bacteria coverage</a:t>
            </a:r>
            <a:r>
              <a:rPr lang="en-US" sz="2200" cap="none" spc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</a:t>
            </a:r>
            <a:r>
              <a:rPr lang="en-US" sz="2200" cap="none" spc="0" dirty="0">
                <a:latin typeface="Book Antiqua" panose="02040602050305030304" pitchFamily="18" charset="0"/>
              </a:rPr>
              <a:t>showed better outcomes compared with the use of aerobic or anaerobic antibiotics alone. </a:t>
            </a:r>
            <a:endParaRPr lang="en-US" sz="2200" cap="none" spc="0" dirty="0" smtClean="0">
              <a:latin typeface="Book Antiqua" panose="02040602050305030304" pitchFamily="18" charset="0"/>
            </a:endParaRPr>
          </a:p>
          <a:p>
            <a:pPr marL="22860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sz="2200" cap="none" spc="0" dirty="0" smtClean="0">
              <a:latin typeface="Book Antiqua" panose="02040602050305030304" pitchFamily="18" charset="0"/>
            </a:endParaRPr>
          </a:p>
          <a:p>
            <a:pPr marL="22860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200" cap="none" spc="0" dirty="0" smtClean="0">
                <a:latin typeface="Book Antiqua" panose="02040602050305030304" pitchFamily="18" charset="0"/>
              </a:rPr>
              <a:t>There </a:t>
            </a:r>
            <a:r>
              <a:rPr lang="en-US" sz="2200" cap="none" spc="0" dirty="0">
                <a:latin typeface="Book Antiqua" panose="02040602050305030304" pitchFamily="18" charset="0"/>
              </a:rPr>
              <a:t>was </a:t>
            </a:r>
            <a:r>
              <a:rPr lang="en-US" sz="2200" b="1" cap="none" spc="0" dirty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no difference</a:t>
            </a:r>
            <a:r>
              <a:rPr lang="en-US" sz="2200" cap="none" spc="0" dirty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</a:t>
            </a:r>
            <a:r>
              <a:rPr lang="en-US" sz="2200" cap="none" spc="0" dirty="0">
                <a:latin typeface="Book Antiqua" panose="02040602050305030304" pitchFamily="18" charset="0"/>
              </a:rPr>
              <a:t>in terms of duration of antibiotic </a:t>
            </a:r>
            <a:r>
              <a:rPr lang="en-US" sz="2200" cap="none" spc="0" dirty="0" smtClean="0">
                <a:latin typeface="Book Antiqua" panose="02040602050305030304" pitchFamily="18" charset="0"/>
              </a:rPr>
              <a:t>prophylaxis.</a:t>
            </a:r>
            <a:r>
              <a:rPr lang="en-US" sz="2200" cap="none" spc="0" baseline="30000" dirty="0" smtClean="0">
                <a:latin typeface="Book Antiqua" panose="02040602050305030304" pitchFamily="18" charset="0"/>
              </a:rPr>
              <a:t>83</a:t>
            </a:r>
            <a:endParaRPr lang="en-US" sz="2200" cap="none" spc="0" baseline="30000" dirty="0">
              <a:latin typeface="Book Antiqua" panose="02040602050305030304" pitchFamily="18" charset="0"/>
            </a:endParaRPr>
          </a:p>
        </p:txBody>
      </p:sp>
      <p:sp>
        <p:nvSpPr>
          <p:cNvPr id="8" name="Text Placeholder 8">
            <a:extLst>
              <a:ext uri="{FF2B5EF4-FFF2-40B4-BE49-F238E27FC236}">
                <a16:creationId xmlns="" xmlns:a16="http://schemas.microsoft.com/office/drawing/2014/main" id="{13C20318-DC52-AA46-BA67-2F2981D5BD05}"/>
              </a:ext>
            </a:extLst>
          </p:cNvPr>
          <p:cNvSpPr txBox="1">
            <a:spLocks/>
          </p:cNvSpPr>
          <p:nvPr/>
        </p:nvSpPr>
        <p:spPr>
          <a:xfrm>
            <a:off x="1115616" y="6220912"/>
            <a:ext cx="7632848" cy="244875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ts val="1300"/>
              </a:lnSpc>
              <a:spcBef>
                <a:spcPts val="0"/>
              </a:spcBef>
              <a:buFontTx/>
              <a:buNone/>
              <a:defRPr sz="800" b="1" i="0" kern="1200" cap="none" spc="-10" baseline="0">
                <a:solidFill>
                  <a:srgbClr val="646464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628650" indent="-17145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1085850" indent="-17145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3pPr>
            <a:lvl4pPr marL="1543050" indent="-17145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4pPr>
            <a:lvl5pPr marL="2000250" indent="-17145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900" b="0" dirty="0">
                <a:solidFill>
                  <a:schemeClr val="tx1"/>
                </a:solidFill>
                <a:latin typeface="+mn-lt"/>
              </a:rPr>
              <a:t>83. Nelson RL, </a:t>
            </a:r>
            <a:r>
              <a:rPr lang="en-US" sz="900" b="0" dirty="0" err="1">
                <a:solidFill>
                  <a:schemeClr val="tx1"/>
                </a:solidFill>
                <a:latin typeface="+mn-lt"/>
              </a:rPr>
              <a:t>Gladman</a:t>
            </a:r>
            <a:r>
              <a:rPr lang="en-US" sz="900" b="0" dirty="0">
                <a:solidFill>
                  <a:schemeClr val="tx1"/>
                </a:solidFill>
                <a:latin typeface="+mn-lt"/>
              </a:rPr>
              <a:t> E, </a:t>
            </a:r>
            <a:r>
              <a:rPr lang="en-US" sz="900" b="0" dirty="0" err="1">
                <a:solidFill>
                  <a:schemeClr val="tx1"/>
                </a:solidFill>
                <a:latin typeface="+mn-lt"/>
              </a:rPr>
              <a:t>Barbateskovic</a:t>
            </a:r>
            <a:r>
              <a:rPr lang="en-US" sz="900" b="0" dirty="0">
                <a:solidFill>
                  <a:schemeClr val="tx1"/>
                </a:solidFill>
                <a:latin typeface="+mn-lt"/>
              </a:rPr>
              <a:t> M. Antimicrobial prophylaxis for colorectal surgery. Cochrane Database </a:t>
            </a:r>
            <a:r>
              <a:rPr lang="en-US" sz="900" b="0" dirty="0" err="1">
                <a:solidFill>
                  <a:schemeClr val="tx1"/>
                </a:solidFill>
                <a:latin typeface="+mn-lt"/>
              </a:rPr>
              <a:t>Syst</a:t>
            </a:r>
            <a:r>
              <a:rPr lang="en-US" sz="900" b="0" dirty="0">
                <a:solidFill>
                  <a:schemeClr val="tx1"/>
                </a:solidFill>
                <a:latin typeface="+mn-lt"/>
              </a:rPr>
              <a:t> Rev. 2014;5:CD001181.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A2614-D886-4A98-B913-115B85D88F77}" type="slidenum">
              <a:rPr lang="en-MY" smtClean="0"/>
              <a:t>5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2913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043608" y="-99392"/>
            <a:ext cx="7498080" cy="1143000"/>
          </a:xfrm>
        </p:spPr>
        <p:txBody>
          <a:bodyPr>
            <a:normAutofit/>
          </a:bodyPr>
          <a:lstStyle/>
          <a:p>
            <a:r>
              <a:rPr lang="es-ES" sz="2800" b="1" dirty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PRE-OPERATIVE </a:t>
            </a:r>
            <a:r>
              <a:rPr lang="es-ES" sz="2800" b="1" dirty="0" smtClean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PREPARATION</a:t>
            </a:r>
            <a:r>
              <a:rPr lang="es-ES" sz="2800" b="1" baseline="30000" dirty="0" smtClean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-2</a:t>
            </a:r>
            <a:endParaRPr lang="en-US" sz="2800" b="1" baseline="30000" dirty="0">
              <a:solidFill>
                <a:srgbClr val="CC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skerville Old Face" panose="02020602080505020303" pitchFamily="18" charset="0"/>
            </a:endParaRPr>
          </a:p>
        </p:txBody>
      </p:sp>
      <p:sp>
        <p:nvSpPr>
          <p:cNvPr id="16" name="Text Placeholder 2"/>
          <p:cNvSpPr>
            <a:spLocks noGrp="1"/>
          </p:cNvSpPr>
          <p:nvPr>
            <p:ph idx="1"/>
          </p:nvPr>
        </p:nvSpPr>
        <p:spPr>
          <a:xfrm>
            <a:off x="1043608" y="860648"/>
            <a:ext cx="7498080" cy="4800600"/>
          </a:xfrm>
        </p:spPr>
        <p:txBody>
          <a:bodyPr>
            <a:normAutofit lnSpcReduction="10000"/>
          </a:bodyPr>
          <a:lstStyle/>
          <a:p>
            <a:pPr marL="82296" lvl="0" indent="0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2000" b="1" cap="none" spc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b. Venous Thromboembolism (VTE) Prophylaxis </a:t>
            </a: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sz="2000" cap="none" spc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000" cap="none" spc="0" dirty="0" smtClean="0">
                <a:latin typeface="Book Antiqua" panose="02040602050305030304" pitchFamily="18" charset="0"/>
              </a:rPr>
              <a:t>Colorectal </a:t>
            </a:r>
            <a:r>
              <a:rPr lang="en-US" sz="2000" cap="none" spc="0" dirty="0">
                <a:latin typeface="Book Antiqua" panose="02040602050305030304" pitchFamily="18" charset="0"/>
              </a:rPr>
              <a:t>surgery has </a:t>
            </a:r>
            <a:r>
              <a:rPr lang="en-US" sz="2000" b="1" cap="none" spc="0" dirty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a high risk </a:t>
            </a:r>
            <a:r>
              <a:rPr lang="en-US" sz="2000" cap="none" spc="0" dirty="0">
                <a:latin typeface="Book Antiqua" panose="02040602050305030304" pitchFamily="18" charset="0"/>
              </a:rPr>
              <a:t>of post-operative thromboembolic complications. </a:t>
            </a:r>
            <a:endParaRPr lang="en-US" sz="2000" cap="none" spc="0" dirty="0" smtClean="0">
              <a:latin typeface="Book Antiqua" panose="02040602050305030304" pitchFamily="18" charset="0"/>
            </a:endParaRP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sz="2000" cap="none" spc="0" dirty="0" smtClean="0">
              <a:latin typeface="Book Antiqua" panose="02040602050305030304" pitchFamily="18" charset="0"/>
            </a:endParaRP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000" b="1" cap="none" spc="0" dirty="0" smtClean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Heparin</a:t>
            </a:r>
            <a:r>
              <a:rPr lang="en-US" sz="2000" cap="none" spc="0" dirty="0" smtClean="0">
                <a:latin typeface="Book Antiqua" panose="02040602050305030304" pitchFamily="18" charset="0"/>
              </a:rPr>
              <a:t> </a:t>
            </a:r>
            <a:r>
              <a:rPr lang="en-US" sz="2000" cap="none" spc="0" dirty="0">
                <a:latin typeface="Book Antiqua" panose="02040602050305030304" pitchFamily="18" charset="0"/>
              </a:rPr>
              <a:t>significantly prevented deep vein thrombosis and/or pulmonary embolism. </a:t>
            </a:r>
            <a:endParaRPr lang="en-US" sz="2000" cap="none" spc="0" dirty="0" smtClean="0">
              <a:latin typeface="Book Antiqua" panose="02040602050305030304" pitchFamily="18" charset="0"/>
            </a:endParaRP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sz="2000" cap="none" spc="0" dirty="0" smtClean="0">
              <a:latin typeface="Book Antiqua" panose="02040602050305030304" pitchFamily="18" charset="0"/>
            </a:endParaRP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000" cap="none" spc="0" dirty="0" smtClean="0">
                <a:latin typeface="Book Antiqua" panose="02040602050305030304" pitchFamily="18" charset="0"/>
              </a:rPr>
              <a:t>There </a:t>
            </a:r>
            <a:r>
              <a:rPr lang="en-US" sz="2000" cap="none" spc="0" dirty="0">
                <a:latin typeface="Book Antiqua" panose="02040602050305030304" pitchFamily="18" charset="0"/>
              </a:rPr>
              <a:t>was </a:t>
            </a:r>
            <a:r>
              <a:rPr lang="en-US" sz="2000" b="1" cap="none" spc="0" dirty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no difference</a:t>
            </a:r>
            <a:r>
              <a:rPr lang="en-US" sz="2000" cap="none" spc="0" dirty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</a:t>
            </a:r>
            <a:r>
              <a:rPr lang="en-US" sz="2000" cap="none" spc="0" dirty="0">
                <a:latin typeface="Book Antiqua" panose="02040602050305030304" pitchFamily="18" charset="0"/>
              </a:rPr>
              <a:t>between unfractionated heparin and low molecular weight heparin in the </a:t>
            </a:r>
            <a:r>
              <a:rPr lang="en-US" sz="2000" cap="none" spc="0" dirty="0" smtClean="0">
                <a:latin typeface="Book Antiqua" panose="02040602050305030304" pitchFamily="18" charset="0"/>
              </a:rPr>
              <a:t>outcomes.</a:t>
            </a:r>
            <a:r>
              <a:rPr lang="en-US" sz="2000" cap="none" spc="0" baseline="30000" dirty="0" smtClean="0">
                <a:latin typeface="Book Antiqua" panose="02040602050305030304" pitchFamily="18" charset="0"/>
              </a:rPr>
              <a:t>84</a:t>
            </a: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sz="2000" cap="none" spc="0" dirty="0">
              <a:latin typeface="Book Antiqua" panose="02040602050305030304" pitchFamily="18" charset="0"/>
            </a:endParaRP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000" b="1" cap="none" spc="0" dirty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Combined prophylactic modalities </a:t>
            </a:r>
            <a:r>
              <a:rPr lang="en-US" sz="2000" cap="none" spc="0" dirty="0">
                <a:latin typeface="Book Antiqua" panose="02040602050305030304" pitchFamily="18" charset="0"/>
              </a:rPr>
              <a:t>(intermittent pneumatic compression and anticoagulants) reduced the incidence of VTE significantly by 61% to 84% when compared with single </a:t>
            </a:r>
            <a:r>
              <a:rPr lang="en-US" sz="2000" cap="none" spc="0" dirty="0" smtClean="0">
                <a:latin typeface="Book Antiqua" panose="02040602050305030304" pitchFamily="18" charset="0"/>
              </a:rPr>
              <a:t>method.</a:t>
            </a:r>
            <a:r>
              <a:rPr lang="en-US" sz="2000" cap="none" spc="0" baseline="30000" dirty="0" smtClean="0">
                <a:latin typeface="Book Antiqua" panose="02040602050305030304" pitchFamily="18" charset="0"/>
              </a:rPr>
              <a:t>85</a:t>
            </a:r>
            <a:endParaRPr lang="en-US" sz="2000" cap="none" spc="0" baseline="30000" dirty="0">
              <a:latin typeface="Book Antiqua" panose="02040602050305030304" pitchFamily="18" charset="0"/>
            </a:endParaRPr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043608" y="6021294"/>
            <a:ext cx="7560840" cy="630237"/>
          </a:xfrm>
        </p:spPr>
        <p:txBody>
          <a:bodyPr>
            <a:normAutofit fontScale="92500"/>
          </a:bodyPr>
          <a:lstStyle/>
          <a:p>
            <a:pPr marL="82296" indent="0" algn="just">
              <a:buNone/>
            </a:pPr>
            <a:r>
              <a:rPr lang="en-US" sz="1000" b="1" dirty="0"/>
              <a:t>84. </a:t>
            </a:r>
            <a:r>
              <a:rPr lang="en-US" sz="1000" b="1" dirty="0" err="1"/>
              <a:t>Borly</a:t>
            </a:r>
            <a:r>
              <a:rPr lang="en-US" sz="1000" b="1" dirty="0"/>
              <a:t> L, et al. Systematic review of </a:t>
            </a:r>
            <a:r>
              <a:rPr lang="en-US" sz="1000" b="1" dirty="0" err="1"/>
              <a:t>thromboprophylaxis</a:t>
            </a:r>
            <a:r>
              <a:rPr lang="en-US" sz="1000" b="1" dirty="0"/>
              <a:t> in colorectal surgery -- an update. Colorectal Dis. 2005;7(2):122-7. </a:t>
            </a:r>
          </a:p>
          <a:p>
            <a:pPr marL="82296" indent="0" algn="just">
              <a:buNone/>
            </a:pPr>
            <a:r>
              <a:rPr lang="en-US" sz="1000" b="1" dirty="0"/>
              <a:t>85. </a:t>
            </a:r>
            <a:r>
              <a:rPr lang="en-US" sz="1000" b="1" dirty="0" err="1"/>
              <a:t>Kakkos</a:t>
            </a:r>
            <a:r>
              <a:rPr lang="en-US" sz="1000" b="1" dirty="0"/>
              <a:t> SK, et al. Combined intermittent pneumatic leg compression and pharmacological prophylaxis for prevention of venous thromboembolism in high-risk patients. Cochrane Database </a:t>
            </a:r>
            <a:r>
              <a:rPr lang="en-US" sz="1000" b="1" dirty="0" err="1"/>
              <a:t>Syst</a:t>
            </a:r>
            <a:r>
              <a:rPr lang="en-US" sz="1000" b="1" dirty="0"/>
              <a:t> Rev. 2008;(4):CD005258.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A2614-D886-4A98-B913-115B85D88F77}" type="slidenum">
              <a:rPr lang="en-MY" smtClean="0"/>
              <a:t>6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007906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043608" y="-27384"/>
            <a:ext cx="7498080" cy="1143000"/>
          </a:xfrm>
        </p:spPr>
        <p:txBody>
          <a:bodyPr>
            <a:normAutofit/>
          </a:bodyPr>
          <a:lstStyle/>
          <a:p>
            <a:r>
              <a:rPr lang="es-ES" sz="2800" b="1" dirty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PRE-OPERATIVE </a:t>
            </a:r>
            <a:r>
              <a:rPr lang="es-ES" sz="2800" b="1" dirty="0" smtClean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PREPARATION</a:t>
            </a:r>
            <a:r>
              <a:rPr lang="es-ES" sz="2800" b="1" baseline="30000" dirty="0" smtClean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-3</a:t>
            </a:r>
            <a:endParaRPr lang="en-US" sz="2800" b="1" baseline="30000" dirty="0">
              <a:solidFill>
                <a:srgbClr val="CC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skerville Old Face" panose="02020602080505020303" pitchFamily="18" charset="0"/>
            </a:endParaRPr>
          </a:p>
        </p:txBody>
      </p:sp>
      <p:sp>
        <p:nvSpPr>
          <p:cNvPr id="16" name="Text Placeholder 2"/>
          <p:cNvSpPr>
            <a:spLocks noGrp="1"/>
          </p:cNvSpPr>
          <p:nvPr>
            <p:ph idx="1"/>
          </p:nvPr>
        </p:nvSpPr>
        <p:spPr>
          <a:xfrm>
            <a:off x="1106368" y="1004664"/>
            <a:ext cx="7498080" cy="4800600"/>
          </a:xfrm>
        </p:spPr>
        <p:txBody>
          <a:bodyPr>
            <a:normAutofit/>
          </a:bodyPr>
          <a:lstStyle/>
          <a:p>
            <a:pPr marL="82296" lvl="0" indent="0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2000" b="1" cap="none" spc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c. Bowel Preparation </a:t>
            </a: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sz="2000" cap="none" spc="0" dirty="0" smtClean="0">
              <a:latin typeface="Book Antiqua" panose="02040602050305030304" pitchFamily="18" charset="0"/>
            </a:endParaRP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000" cap="none" spc="0" dirty="0" smtClean="0">
                <a:latin typeface="Book Antiqua" panose="02040602050305030304" pitchFamily="18" charset="0"/>
              </a:rPr>
              <a:t>A </a:t>
            </a:r>
            <a:r>
              <a:rPr lang="en-US" sz="2000" cap="none" spc="0" dirty="0">
                <a:latin typeface="Book Antiqua" panose="02040602050305030304" pitchFamily="18" charset="0"/>
              </a:rPr>
              <a:t>Cochrane systematic review of 15 trials showed </a:t>
            </a:r>
            <a:r>
              <a:rPr lang="en-US" sz="2000" b="1" cap="none" spc="0" dirty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no significant difference</a:t>
            </a:r>
            <a:r>
              <a:rPr lang="en-US" sz="2000" cap="none" spc="0" dirty="0">
                <a:latin typeface="Book Antiqua" panose="02040602050305030304" pitchFamily="18" charset="0"/>
              </a:rPr>
              <a:t> between mechanical bowel preparation and no bowel preparation in terms </a:t>
            </a:r>
            <a:r>
              <a:rPr lang="en-US" sz="2000" cap="none" spc="0" dirty="0" smtClean="0">
                <a:latin typeface="Book Antiqua" panose="02040602050305030304" pitchFamily="18" charset="0"/>
              </a:rPr>
              <a:t>of:</a:t>
            </a:r>
            <a:r>
              <a:rPr lang="en-US" sz="2000" cap="none" spc="0" baseline="30000" dirty="0" smtClean="0">
                <a:latin typeface="Book Antiqua" panose="02040602050305030304" pitchFamily="18" charset="0"/>
              </a:rPr>
              <a:t>86</a:t>
            </a:r>
            <a:endParaRPr lang="en-US" sz="2000" cap="none" spc="0" baseline="30000" dirty="0">
              <a:latin typeface="Book Antiqua" panose="02040602050305030304" pitchFamily="18" charset="0"/>
            </a:endParaRPr>
          </a:p>
          <a:p>
            <a:pPr marL="685800" lvl="1" indent="-228600" algn="just">
              <a:lnSpc>
                <a:spcPct val="90000"/>
              </a:lnSpc>
              <a:spcBef>
                <a:spcPts val="500"/>
              </a:spcBef>
            </a:pPr>
            <a:r>
              <a:rPr lang="en-US" sz="2000" dirty="0">
                <a:latin typeface="Book Antiqua" panose="02040602050305030304" pitchFamily="18" charset="0"/>
              </a:rPr>
              <a:t>anastomotic leakage </a:t>
            </a:r>
          </a:p>
          <a:p>
            <a:pPr marL="685800" lvl="1" indent="-228600" algn="just">
              <a:lnSpc>
                <a:spcPct val="90000"/>
              </a:lnSpc>
              <a:spcBef>
                <a:spcPts val="500"/>
              </a:spcBef>
            </a:pPr>
            <a:r>
              <a:rPr lang="en-US" sz="2000" dirty="0">
                <a:latin typeface="Book Antiqua" panose="02040602050305030304" pitchFamily="18" charset="0"/>
              </a:rPr>
              <a:t>wound infection </a:t>
            </a:r>
          </a:p>
          <a:p>
            <a:pPr marL="685800" lvl="1" indent="-228600" algn="just">
              <a:lnSpc>
                <a:spcPct val="90000"/>
              </a:lnSpc>
              <a:spcBef>
                <a:spcPts val="500"/>
              </a:spcBef>
            </a:pPr>
            <a:r>
              <a:rPr lang="en-US" sz="2000" dirty="0">
                <a:latin typeface="Book Antiqua" panose="02040602050305030304" pitchFamily="18" charset="0"/>
              </a:rPr>
              <a:t>peritonitis </a:t>
            </a:r>
          </a:p>
          <a:p>
            <a:pPr marL="685800" lvl="1" indent="-228600" algn="just">
              <a:lnSpc>
                <a:spcPct val="90000"/>
              </a:lnSpc>
              <a:spcBef>
                <a:spcPts val="500"/>
              </a:spcBef>
            </a:pPr>
            <a:r>
              <a:rPr lang="en-US" sz="2000" dirty="0">
                <a:latin typeface="Book Antiqua" panose="02040602050305030304" pitchFamily="18" charset="0"/>
              </a:rPr>
              <a:t>re-operation</a:t>
            </a:r>
          </a:p>
          <a:p>
            <a:pPr marL="685800" lvl="1" indent="-228600" algn="just">
              <a:lnSpc>
                <a:spcPct val="90000"/>
              </a:lnSpc>
              <a:spcBef>
                <a:spcPts val="500"/>
              </a:spcBef>
            </a:pPr>
            <a:r>
              <a:rPr lang="en-US" sz="2000" dirty="0">
                <a:latin typeface="Book Antiqua" panose="02040602050305030304" pitchFamily="18" charset="0"/>
              </a:rPr>
              <a:t>mortality </a:t>
            </a:r>
          </a:p>
        </p:txBody>
      </p:sp>
      <p:sp>
        <p:nvSpPr>
          <p:cNvPr id="8" name="Text Placeholder 8">
            <a:extLst>
              <a:ext uri="{FF2B5EF4-FFF2-40B4-BE49-F238E27FC236}">
                <a16:creationId xmlns="" xmlns:a16="http://schemas.microsoft.com/office/drawing/2014/main" id="{271BC8F5-8910-434B-9EFF-0B9A1DEA056A}"/>
              </a:ext>
            </a:extLst>
          </p:cNvPr>
          <p:cNvSpPr txBox="1">
            <a:spLocks/>
          </p:cNvSpPr>
          <p:nvPr/>
        </p:nvSpPr>
        <p:spPr>
          <a:xfrm>
            <a:off x="1115616" y="6220906"/>
            <a:ext cx="7704856" cy="400110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ts val="1300"/>
              </a:lnSpc>
              <a:spcBef>
                <a:spcPts val="0"/>
              </a:spcBef>
              <a:buFontTx/>
              <a:buNone/>
              <a:defRPr sz="800" b="1" i="0" kern="1200" cap="none" spc="-10" baseline="0">
                <a:solidFill>
                  <a:srgbClr val="646464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628650" indent="-17145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1085850" indent="-17145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3pPr>
            <a:lvl4pPr marL="1543050" indent="-17145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4pPr>
            <a:lvl5pPr marL="2000250" indent="-17145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defRPr/>
            </a:pPr>
            <a:r>
              <a:rPr lang="en-US" sz="1000" dirty="0">
                <a:solidFill>
                  <a:schemeClr val="tx1"/>
                </a:solidFill>
              </a:rPr>
              <a:t>86. </a:t>
            </a:r>
            <a:r>
              <a:rPr lang="en-US" sz="1000" dirty="0" err="1">
                <a:solidFill>
                  <a:schemeClr val="tx1"/>
                </a:solidFill>
              </a:rPr>
              <a:t>Güenaga</a:t>
            </a:r>
            <a:r>
              <a:rPr lang="en-US" sz="1000" dirty="0">
                <a:solidFill>
                  <a:schemeClr val="tx1"/>
                </a:solidFill>
              </a:rPr>
              <a:t> KF, Matos D, </a:t>
            </a:r>
            <a:r>
              <a:rPr lang="en-US" sz="1000" dirty="0" err="1">
                <a:solidFill>
                  <a:schemeClr val="tx1"/>
                </a:solidFill>
              </a:rPr>
              <a:t>Wille-Jørgensen</a:t>
            </a:r>
            <a:r>
              <a:rPr lang="en-US" sz="1000" dirty="0">
                <a:solidFill>
                  <a:schemeClr val="tx1"/>
                </a:solidFill>
              </a:rPr>
              <a:t> P. Mechanical bowel preparation for elective colorectal surgery. Cochrane Database </a:t>
            </a:r>
            <a:r>
              <a:rPr lang="en-US" sz="1000" dirty="0" err="1">
                <a:solidFill>
                  <a:schemeClr val="tx1"/>
                </a:solidFill>
              </a:rPr>
              <a:t>Syst</a:t>
            </a:r>
            <a:r>
              <a:rPr lang="en-US" sz="1000" dirty="0">
                <a:solidFill>
                  <a:schemeClr val="tx1"/>
                </a:solidFill>
              </a:rPr>
              <a:t> Rev. 2011;(9):CD001544.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A2614-D886-4A98-B913-115B85D88F77}" type="slidenum">
              <a:rPr lang="en-MY" smtClean="0"/>
              <a:t>7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585614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2"/>
          <p:cNvSpPr>
            <a:spLocks noGrp="1"/>
          </p:cNvSpPr>
          <p:nvPr>
            <p:ph idx="1"/>
          </p:nvPr>
        </p:nvSpPr>
        <p:spPr>
          <a:xfrm>
            <a:off x="1106368" y="860648"/>
            <a:ext cx="7498080" cy="4800600"/>
          </a:xfrm>
        </p:spPr>
        <p:txBody>
          <a:bodyPr>
            <a:normAutofit/>
          </a:bodyPr>
          <a:lstStyle/>
          <a:p>
            <a:pPr marL="82296" lvl="0" indent="0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2000" b="1" cap="none" spc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c. Bowel Preparation </a:t>
            </a: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sz="2000" cap="none" spc="0" dirty="0" smtClean="0">
              <a:latin typeface="Book Antiqua" panose="02040602050305030304" pitchFamily="18" charset="0"/>
            </a:endParaRP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000" cap="none" spc="0" dirty="0" smtClean="0">
                <a:latin typeface="Book Antiqua" panose="02040602050305030304" pitchFamily="18" charset="0"/>
              </a:rPr>
              <a:t>In </a:t>
            </a:r>
            <a:r>
              <a:rPr lang="en-US" sz="2000" cap="none" spc="0" dirty="0">
                <a:latin typeface="Book Antiqua" panose="02040602050305030304" pitchFamily="18" charset="0"/>
              </a:rPr>
              <a:t>another sub-analysis on rectal surgery, there was no difference between mechanical bowel preparation and rectal enema for the above </a:t>
            </a:r>
            <a:r>
              <a:rPr lang="en-US" sz="2000" cap="none" spc="0" dirty="0" smtClean="0">
                <a:latin typeface="Book Antiqua" panose="02040602050305030304" pitchFamily="18" charset="0"/>
              </a:rPr>
              <a:t>outcomes.</a:t>
            </a:r>
            <a:r>
              <a:rPr lang="en-US" sz="2000" cap="none" spc="0" baseline="30000" dirty="0" smtClean="0">
                <a:latin typeface="Book Antiqua" panose="02040602050305030304" pitchFamily="18" charset="0"/>
              </a:rPr>
              <a:t>86</a:t>
            </a: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sz="2000" cap="none" spc="0" dirty="0">
              <a:latin typeface="Book Antiqua" panose="02040602050305030304" pitchFamily="18" charset="0"/>
            </a:endParaRPr>
          </a:p>
          <a:p>
            <a:pPr marL="228600" lvl="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000" cap="none" spc="0" dirty="0">
                <a:latin typeface="Book Antiqua" panose="02040602050305030304" pitchFamily="18" charset="0"/>
              </a:rPr>
              <a:t>Even though there was no difference in post-operative complications between mechanical bowel preparation and no bowel preparation, consensus among RC and DG agreed that bowel preparation prior </a:t>
            </a:r>
            <a:r>
              <a:rPr lang="en-US" sz="2000" b="1" cap="none" spc="0" dirty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to rectal carcinoma surgery resulted in lesser morbidity.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="" xmlns:a16="http://schemas.microsoft.com/office/drawing/2014/main" id="{4EF5220C-BC9F-6149-90B7-6A227C8F16F8}"/>
              </a:ext>
            </a:extLst>
          </p:cNvPr>
          <p:cNvSpPr txBox="1">
            <a:spLocks/>
          </p:cNvSpPr>
          <p:nvPr/>
        </p:nvSpPr>
        <p:spPr>
          <a:xfrm>
            <a:off x="1187624" y="6220906"/>
            <a:ext cx="7499176" cy="369332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ts val="1300"/>
              </a:lnSpc>
              <a:spcBef>
                <a:spcPts val="0"/>
              </a:spcBef>
              <a:buFontTx/>
              <a:buNone/>
              <a:defRPr sz="800" b="1" i="0" kern="1200" cap="none" spc="-10" baseline="0">
                <a:solidFill>
                  <a:srgbClr val="646464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628650" indent="-17145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1085850" indent="-17145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3pPr>
            <a:lvl4pPr marL="1543050" indent="-17145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4pPr>
            <a:lvl5pPr marL="2000250" indent="-17145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defRPr/>
            </a:pPr>
            <a:r>
              <a:rPr lang="en-US" sz="900" dirty="0">
                <a:solidFill>
                  <a:schemeClr val="tx1"/>
                </a:solidFill>
                <a:latin typeface="+mn-lt"/>
              </a:rPr>
              <a:t>86. </a:t>
            </a:r>
            <a:r>
              <a:rPr lang="en-US" sz="900" dirty="0" err="1">
                <a:solidFill>
                  <a:schemeClr val="tx1"/>
                </a:solidFill>
                <a:latin typeface="+mn-lt"/>
              </a:rPr>
              <a:t>Güenaga</a:t>
            </a:r>
            <a:r>
              <a:rPr lang="en-US" sz="900" dirty="0">
                <a:solidFill>
                  <a:schemeClr val="tx1"/>
                </a:solidFill>
                <a:latin typeface="+mn-lt"/>
              </a:rPr>
              <a:t> KF, Matos D, </a:t>
            </a:r>
            <a:r>
              <a:rPr lang="en-US" sz="900" dirty="0" err="1">
                <a:solidFill>
                  <a:schemeClr val="tx1"/>
                </a:solidFill>
                <a:latin typeface="+mn-lt"/>
              </a:rPr>
              <a:t>Wille-Jørgensen</a:t>
            </a:r>
            <a:r>
              <a:rPr lang="en-US" sz="900" dirty="0">
                <a:solidFill>
                  <a:schemeClr val="tx1"/>
                </a:solidFill>
                <a:latin typeface="+mn-lt"/>
              </a:rPr>
              <a:t> P. Mechanical bowel preparation for elective colorectal surgery. Cochrane Database </a:t>
            </a:r>
            <a:r>
              <a:rPr lang="en-US" sz="900" dirty="0" err="1">
                <a:solidFill>
                  <a:schemeClr val="tx1"/>
                </a:solidFill>
                <a:latin typeface="+mn-lt"/>
              </a:rPr>
              <a:t>Syst</a:t>
            </a:r>
            <a:r>
              <a:rPr lang="en-US" sz="900" dirty="0">
                <a:solidFill>
                  <a:schemeClr val="tx1"/>
                </a:solidFill>
                <a:latin typeface="+mn-lt"/>
              </a:rPr>
              <a:t> Rev. 2011;(9):CD001544.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34360" y="-27384"/>
            <a:ext cx="7498080" cy="1143000"/>
          </a:xfrm>
        </p:spPr>
        <p:txBody>
          <a:bodyPr>
            <a:normAutofit/>
          </a:bodyPr>
          <a:lstStyle/>
          <a:p>
            <a:r>
              <a:rPr lang="es-ES" sz="2800" b="1" dirty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PRE-OPERATIVE </a:t>
            </a:r>
            <a:r>
              <a:rPr lang="es-ES" sz="2800" b="1" dirty="0" smtClean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PREPARATION</a:t>
            </a:r>
            <a:r>
              <a:rPr lang="es-ES" sz="2800" b="1" baseline="30000" dirty="0" smtClean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-4</a:t>
            </a:r>
            <a:endParaRPr lang="en-US" sz="2800" b="1" baseline="30000" dirty="0">
              <a:solidFill>
                <a:srgbClr val="CC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skerville Old Face" panose="02020602080505020303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A2614-D886-4A98-B913-115B85D88F77}" type="slidenum">
              <a:rPr lang="en-MY" smtClean="0"/>
              <a:t>8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377449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p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87624" y="274638"/>
            <a:ext cx="7344376" cy="1143000"/>
          </a:xfrm>
        </p:spPr>
        <p:txBody>
          <a:bodyPr/>
          <a:lstStyle/>
          <a:p>
            <a:r>
              <a:rPr lang="es-ES" sz="3200" b="1" dirty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RECOMMENDATION 8</a:t>
            </a:r>
            <a:endParaRPr lang="en-US" sz="3200" b="1" dirty="0">
              <a:solidFill>
                <a:srgbClr val="CC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skerville Old Face" panose="02020602080505020303" pitchFamily="18" charset="0"/>
            </a:endParaRPr>
          </a:p>
        </p:txBody>
      </p:sp>
      <p:sp>
        <p:nvSpPr>
          <p:cNvPr id="9" name="Text Placeholder 11">
            <a:extLst>
              <a:ext uri="{FF2B5EF4-FFF2-40B4-BE49-F238E27FC236}">
                <a16:creationId xmlns="" xmlns:a16="http://schemas.microsoft.com/office/drawing/2014/main" id="{92A9B58F-943F-174C-B035-52CBE72AD255}"/>
              </a:ext>
            </a:extLst>
          </p:cNvPr>
          <p:cNvSpPr txBox="1">
            <a:spLocks/>
          </p:cNvSpPr>
          <p:nvPr/>
        </p:nvSpPr>
        <p:spPr>
          <a:xfrm>
            <a:off x="1187624" y="1556792"/>
            <a:ext cx="7560840" cy="2736304"/>
          </a:xfrm>
          <a:prstGeom prst="rect">
            <a:avLst/>
          </a:prstGeom>
          <a:solidFill>
            <a:srgbClr val="CCECFF"/>
          </a:solidFill>
          <a:ln>
            <a:solidFill>
              <a:schemeClr val="tx1"/>
            </a:solidFill>
          </a:ln>
        </p:spPr>
        <p:txBody>
          <a:bodyPr/>
          <a:lstStyle>
            <a:lvl1pPr marL="0" indent="0" algn="l" defTabSz="914400" rtl="0" eaLnBrk="1" latinLnBrk="0" hangingPunct="1">
              <a:lnSpc>
                <a:spcPts val="1300"/>
              </a:lnSpc>
              <a:spcBef>
                <a:spcPts val="0"/>
              </a:spcBef>
              <a:buFontTx/>
              <a:buNone/>
              <a:defRPr sz="1800" b="0" i="0" kern="1200" cap="all" spc="-40" baseline="0">
                <a:solidFill>
                  <a:srgbClr val="4B4B4B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628650" indent="-17145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1085850" indent="-17145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3pPr>
            <a:lvl4pPr marL="1543050" indent="-17145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4pPr>
            <a:lvl5pPr marL="2000250" indent="-17145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</a:pPr>
            <a:r>
              <a:rPr lang="en-US" sz="2200" b="1" cap="none" spc="0" dirty="0">
                <a:solidFill>
                  <a:prstClr val="black"/>
                </a:solidFill>
                <a:latin typeface="Book Antiqua" panose="02040602050305030304" pitchFamily="18" charset="0"/>
                <a:cs typeface="+mn-cs"/>
              </a:rPr>
              <a:t>Patients undergoing colorectal carcinoma surgery should have: </a:t>
            </a:r>
          </a:p>
          <a:p>
            <a:pPr lvl="0" algn="just">
              <a:lnSpc>
                <a:spcPct val="100000"/>
              </a:lnSpc>
            </a:pPr>
            <a:r>
              <a:rPr lang="en-US" sz="2200" cap="none" spc="0" dirty="0">
                <a:solidFill>
                  <a:prstClr val="black"/>
                </a:solidFill>
                <a:latin typeface="Book Antiqua" panose="02040602050305030304" pitchFamily="18" charset="0"/>
                <a:cs typeface="+mn-cs"/>
              </a:rPr>
              <a:t>• antibiotic prophylaxis </a:t>
            </a:r>
          </a:p>
          <a:p>
            <a:pPr lvl="0" algn="just">
              <a:lnSpc>
                <a:spcPct val="100000"/>
              </a:lnSpc>
            </a:pPr>
            <a:r>
              <a:rPr lang="en-US" sz="2200" cap="none" spc="0" dirty="0">
                <a:solidFill>
                  <a:prstClr val="black"/>
                </a:solidFill>
                <a:latin typeface="Book Antiqua" panose="02040602050305030304" pitchFamily="18" charset="0"/>
                <a:cs typeface="+mn-cs"/>
              </a:rPr>
              <a:t>• venous thromboembolism prophylaxis </a:t>
            </a:r>
          </a:p>
          <a:p>
            <a:pPr lvl="0" algn="just">
              <a:lnSpc>
                <a:spcPct val="100000"/>
              </a:lnSpc>
            </a:pPr>
            <a:endParaRPr lang="en-US" sz="2200" cap="none" spc="0" dirty="0">
              <a:solidFill>
                <a:prstClr val="black"/>
              </a:solidFill>
              <a:latin typeface="Book Antiqua" panose="02040602050305030304" pitchFamily="18" charset="0"/>
              <a:cs typeface="+mn-cs"/>
            </a:endParaRPr>
          </a:p>
          <a:p>
            <a:pPr lvl="0" algn="just">
              <a:lnSpc>
                <a:spcPct val="100000"/>
              </a:lnSpc>
            </a:pPr>
            <a:r>
              <a:rPr lang="en-US" sz="2200" b="1" cap="none" spc="0" dirty="0">
                <a:solidFill>
                  <a:prstClr val="black"/>
                </a:solidFill>
                <a:latin typeface="Book Antiqua" panose="02040602050305030304" pitchFamily="18" charset="0"/>
                <a:cs typeface="+mn-cs"/>
              </a:rPr>
              <a:t>Mechanical bowel preparation: </a:t>
            </a:r>
          </a:p>
          <a:p>
            <a:pPr lvl="0" algn="just">
              <a:lnSpc>
                <a:spcPct val="100000"/>
              </a:lnSpc>
            </a:pPr>
            <a:r>
              <a:rPr lang="en-US" sz="2200" cap="none" spc="0" dirty="0">
                <a:solidFill>
                  <a:prstClr val="black"/>
                </a:solidFill>
                <a:latin typeface="Book Antiqua" panose="02040602050305030304" pitchFamily="18" charset="0"/>
                <a:cs typeface="+mn-cs"/>
              </a:rPr>
              <a:t>• should be performed in rectal carcinoma surgery </a:t>
            </a:r>
          </a:p>
          <a:p>
            <a:pPr lvl="0" algn="just">
              <a:lnSpc>
                <a:spcPct val="100000"/>
              </a:lnSpc>
            </a:pPr>
            <a:r>
              <a:rPr lang="en-US" sz="2200" cap="none" spc="0" dirty="0">
                <a:solidFill>
                  <a:prstClr val="black"/>
                </a:solidFill>
                <a:latin typeface="Book Antiqua" panose="02040602050305030304" pitchFamily="18" charset="0"/>
                <a:cs typeface="+mn-cs"/>
              </a:rPr>
              <a:t>• may be performed in colon carcinoma surgery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A2614-D886-4A98-B913-115B85D88F77}" type="slidenum">
              <a:rPr lang="en-MY" smtClean="0"/>
              <a:t>9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890716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9" grpId="0" build="p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135</TotalTime>
  <Words>4831</Words>
  <Application>Microsoft Office PowerPoint</Application>
  <PresentationFormat>On-screen Show (4:3)</PresentationFormat>
  <Paragraphs>464</Paragraphs>
  <Slides>31</Slides>
  <Notes>26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31</vt:i4>
      </vt:variant>
    </vt:vector>
  </HeadingPairs>
  <TitlesOfParts>
    <vt:vector size="33" baseType="lpstr">
      <vt:lpstr>Solstice</vt:lpstr>
      <vt:lpstr>1_Solstice</vt:lpstr>
      <vt:lpstr>  by  Dr.  Ahmad Shanwani Mohamed Sidek Consultant Colorectal Surgeon  HRPZ II   </vt:lpstr>
      <vt:lpstr>INTRODUCTION</vt:lpstr>
      <vt:lpstr>ALGORITHM  C</vt:lpstr>
      <vt:lpstr>ALOGRITHM  D</vt:lpstr>
      <vt:lpstr>PRE-OPERATIVE PREPARATION-1</vt:lpstr>
      <vt:lpstr>PRE-OPERATIVE PREPARATION-2</vt:lpstr>
      <vt:lpstr>PRE-OPERATIVE PREPARATION-3</vt:lpstr>
      <vt:lpstr>PRE-OPERATIVE PREPARATION-4</vt:lpstr>
      <vt:lpstr>RECOMMENDATION 8</vt:lpstr>
      <vt:lpstr>TECHNIQUES IN COLORECTAL SURGERY-1</vt:lpstr>
      <vt:lpstr>TECHNIQUES IN COLORECTAL SURGERY-2</vt:lpstr>
      <vt:lpstr>PowerPoint Presentation</vt:lpstr>
      <vt:lpstr>TECHNIQUES IN COLORECTAL SURGERY-4</vt:lpstr>
      <vt:lpstr>TECHNIQUES IN COLORECTAL SURGERY-5</vt:lpstr>
      <vt:lpstr>TECHNIQUES IN COLORECTAL SURGERY-6</vt:lpstr>
      <vt:lpstr>TECHNIQUES IN COLORECTAL SURGERY-7</vt:lpstr>
      <vt:lpstr>RECOMMENDATION 9</vt:lpstr>
      <vt:lpstr>SURGICAL TREATMENT OF METASTATIC COLORECTAL CARCINOMA-1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RECOMMENDATION 10</vt:lpstr>
      <vt:lpstr>CANCER-RELATED EMERGENCIES-1</vt:lpstr>
      <vt:lpstr>CANCER-RELATED EMERGENCIES-2</vt:lpstr>
      <vt:lpstr>CANCER-RELATED EMERGENCIES-3</vt:lpstr>
      <vt:lpstr>CANCER-RELATED EMERGENCIES-4</vt:lpstr>
      <vt:lpstr>CANCER-RELATED EMERGENCIES-5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Chin Eu</dc:creator>
  <cp:lastModifiedBy>Chin Eu</cp:lastModifiedBy>
  <cp:revision>20</cp:revision>
  <cp:lastPrinted>2018-09-20T04:47:02Z</cp:lastPrinted>
  <dcterms:created xsi:type="dcterms:W3CDTF">2018-08-10T07:52:37Z</dcterms:created>
  <dcterms:modified xsi:type="dcterms:W3CDTF">2018-11-16T01:50:48Z</dcterms:modified>
</cp:coreProperties>
</file>